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60" r:id="rId5"/>
    <p:sldId id="259" r:id="rId6"/>
    <p:sldId id="272" r:id="rId7"/>
    <p:sldId id="261" r:id="rId8"/>
    <p:sldId id="273" r:id="rId9"/>
    <p:sldId id="262" r:id="rId10"/>
    <p:sldId id="263" r:id="rId11"/>
    <p:sldId id="340" r:id="rId12"/>
    <p:sldId id="264" r:id="rId13"/>
    <p:sldId id="274" r:id="rId14"/>
    <p:sldId id="265" r:id="rId15"/>
    <p:sldId id="269" r:id="rId16"/>
    <p:sldId id="266" r:id="rId17"/>
    <p:sldId id="267" r:id="rId18"/>
    <p:sldId id="268" r:id="rId19"/>
    <p:sldId id="341" r:id="rId20"/>
    <p:sldId id="270" r:id="rId21"/>
    <p:sldId id="275" r:id="rId22"/>
    <p:sldId id="277" r:id="rId23"/>
    <p:sldId id="278" r:id="rId24"/>
    <p:sldId id="276" r:id="rId25"/>
    <p:sldId id="271" r:id="rId26"/>
    <p:sldId id="279" r:id="rId27"/>
    <p:sldId id="280" r:id="rId28"/>
    <p:sldId id="281" r:id="rId29"/>
    <p:sldId id="283" r:id="rId30"/>
    <p:sldId id="282" r:id="rId31"/>
    <p:sldId id="284" r:id="rId32"/>
    <p:sldId id="285" r:id="rId3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vr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0" autoAdjust="0"/>
    <p:restoredTop sz="95183" autoAdjust="0"/>
  </p:normalViewPr>
  <p:slideViewPr>
    <p:cSldViewPr>
      <p:cViewPr varScale="1">
        <p:scale>
          <a:sx n="66" d="100"/>
          <a:sy n="66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464"/>
    </p:cViewPr>
  </p:sorterViewPr>
  <p:notesViewPr>
    <p:cSldViewPr>
      <p:cViewPr varScale="1">
        <p:scale>
          <a:sx n="38" d="100"/>
          <a:sy n="38" d="100"/>
        </p:scale>
        <p:origin x="-2376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171D0-81C2-445D-A383-CA9C7ACCFD2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421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233-0214-493F-8BD9-9D648845E63E}" type="datetimeFigureOut">
              <a:rPr lang="es-AR" smtClean="0"/>
              <a:pPr/>
              <a:t>19/11/2019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8F5E2-618A-4481-85BE-609F4BEEE02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8722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A2C50-FEEF-469A-9DA5-EA7D32705508}" type="datetime1">
              <a:rPr lang="es-AR" smtClean="0"/>
              <a:pPr/>
              <a:t>19/11/2019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727AA-88A2-437B-8FE8-1D4D81CE8675}" type="datetime1">
              <a:rPr lang="es-AR" smtClean="0"/>
              <a:pPr/>
              <a:t>19/11/2019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573B6-4D81-41E3-91A7-7896F5ACD748}" type="datetime1">
              <a:rPr lang="es-AR" smtClean="0"/>
              <a:pPr/>
              <a:t>19/11/2019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87F34-E5A9-416A-97E2-4CB4269CB413}" type="datetime1">
              <a:rPr lang="es-AR" smtClean="0"/>
              <a:pPr/>
              <a:t>19/11/2019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82B6A-BC7D-4903-A8B7-17018B70C250}" type="datetime1">
              <a:rPr lang="es-AR" smtClean="0"/>
              <a:pPr/>
              <a:t>19/11/2019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581D-F803-4056-985D-4F9CCF8C47AF}" type="datetime1">
              <a:rPr lang="es-AR" smtClean="0"/>
              <a:pPr/>
              <a:t>19/11/2019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DBB73-BEF7-4D9B-8DB3-3DD893C02EC9}" type="datetime1">
              <a:rPr lang="es-AR" smtClean="0"/>
              <a:pPr/>
              <a:t>19/11/2019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E925-E9FF-4AA2-9F54-C2EBB8D74666}" type="datetime1">
              <a:rPr lang="es-AR" smtClean="0"/>
              <a:pPr/>
              <a:t>19/11/2019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19D31-C5DA-42EE-B370-19BD69A84659}" type="datetime1">
              <a:rPr lang="es-AR" smtClean="0"/>
              <a:pPr/>
              <a:t>19/11/2019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F7644-4D5A-4347-909A-C62BA132CD2F}" type="datetime1">
              <a:rPr lang="es-AR" smtClean="0"/>
              <a:pPr/>
              <a:t>19/11/2019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4935-819B-4B78-B03A-9FB5442EBD33}" type="datetime1">
              <a:rPr lang="es-AR" smtClean="0"/>
              <a:pPr/>
              <a:t>19/11/2019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B877845-1D9F-4E26-88F2-4CB53BAED25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447CA69-5868-440C-B02A-50481068E65D}" type="datetime1">
              <a:rPr lang="es-AR" smtClean="0"/>
              <a:pPr/>
              <a:t>19/11/2019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492896"/>
            <a:ext cx="7488832" cy="2593975"/>
          </a:xfrm>
        </p:spPr>
        <p:txBody>
          <a:bodyPr/>
          <a:lstStyle/>
          <a:p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Introducción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la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Programación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Bookman Old Style" pitchFamily="18" charset="0"/>
              </a:rPr>
              <a:t>Orientada</a:t>
            </a: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> a </a:t>
            </a:r>
            <a:r>
              <a:rPr lang="en-US" sz="4400" b="1" dirty="0" err="1" smtClean="0">
                <a:solidFill>
                  <a:srgbClr val="002060"/>
                </a:solidFill>
                <a:latin typeface="Bookman Old Style" pitchFamily="18" charset="0"/>
              </a:rPr>
              <a:t>Objetos</a:t>
            </a:r>
            <a: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dirty="0" smtClean="0">
                <a:solidFill>
                  <a:srgbClr val="002060"/>
                </a:solidFill>
                <a:latin typeface="Bookman Old Style" pitchFamily="18" charset="0"/>
              </a:rPr>
              <a:t>Sonia Rueda </a:t>
            </a:r>
            <a: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  <a:t/>
            </a:r>
            <a:br>
              <a:rPr lang="en-US" sz="4400" b="1" dirty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en-US" sz="3600" b="1" dirty="0" err="1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Genericidad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</a:br>
            <a:endParaRPr lang="es-AR" sz="4400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085184"/>
            <a:ext cx="6461760" cy="1066800"/>
          </a:xfrm>
        </p:spPr>
        <p:txBody>
          <a:bodyPr>
            <a:noAutofit/>
          </a:bodyPr>
          <a:lstStyle/>
          <a:p>
            <a:pPr algn="ctr">
              <a:lnSpc>
                <a:spcPct val="70000"/>
              </a:lnSpc>
              <a:buClrTx/>
            </a:pP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Departamento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de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Ciencias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e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Ingeniería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 </a:t>
            </a:r>
          </a:p>
          <a:p>
            <a:pPr algn="ctr">
              <a:lnSpc>
                <a:spcPct val="70000"/>
              </a:lnSpc>
              <a:buClrTx/>
            </a:pP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de la </a:t>
            </a:r>
            <a:r>
              <a:rPr lang="en-US" altLang="es-AR" sz="2400" dirty="0" err="1">
                <a:solidFill>
                  <a:srgbClr val="002060"/>
                </a:solidFill>
                <a:latin typeface="Lucida Sans Unicode" pitchFamily="34" charset="0"/>
              </a:rPr>
              <a:t>Computación</a:t>
            </a: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70000"/>
              </a:lnSpc>
              <a:buClrTx/>
            </a:pPr>
            <a:endParaRPr lang="en-US" altLang="es-AR" sz="2400" dirty="0">
              <a:solidFill>
                <a:srgbClr val="002060"/>
              </a:solidFill>
              <a:latin typeface="Lucida Sans Unicode" pitchFamily="34" charset="0"/>
            </a:endParaRP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U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NIVERSIDAD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N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ACIONAL DEL </a:t>
            </a:r>
            <a:r>
              <a:rPr lang="en-US" altLang="es-AR" sz="2400" b="1" dirty="0">
                <a:solidFill>
                  <a:srgbClr val="002060"/>
                </a:solidFill>
                <a:latin typeface="Lucida Sans Unicode" pitchFamily="34" charset="0"/>
              </a:rPr>
              <a:t>S</a:t>
            </a:r>
            <a:r>
              <a:rPr lang="en-US" altLang="es-AR" sz="2400" dirty="0">
                <a:solidFill>
                  <a:srgbClr val="002060"/>
                </a:solidFill>
                <a:latin typeface="Lucida Sans Unicode" pitchFamily="34" charset="0"/>
              </a:rPr>
              <a:t>UR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  <a:buClrTx/>
            </a:pPr>
            <a:r>
              <a:rPr lang="en-US" altLang="es-AR" sz="2400" b="1" dirty="0" smtClean="0">
                <a:solidFill>
                  <a:srgbClr val="002060"/>
                </a:solidFill>
                <a:latin typeface="Bookman Old Style" pitchFamily="18" charset="0"/>
              </a:rPr>
              <a:t>2019</a:t>
            </a:r>
            <a:endParaRPr lang="en-US" altLang="es-AR" sz="2400" b="1" dirty="0">
              <a:solidFill>
                <a:srgbClr val="002060"/>
              </a:solidFill>
              <a:latin typeface="Bookman Old Style" pitchFamily="18" charset="0"/>
            </a:endParaRPr>
          </a:p>
          <a:p>
            <a:endParaRPr lang="es-AR" sz="2400" dirty="0">
              <a:solidFill>
                <a:srgbClr val="002060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483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11" name="10 Rectángulo"/>
          <p:cNvSpPr/>
          <p:nvPr/>
        </p:nvSpPr>
        <p:spPr>
          <a:xfrm>
            <a:off x="539552" y="1785590"/>
            <a:ext cx="34563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 smtClean="0"/>
              <a:t>T [] 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Mensaje</a:t>
            </a:r>
            <a:endParaRPr lang="es-AR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" b="1" dirty="0" err="1" smtClean="0"/>
              <a:t>cantMensajes:entero</a:t>
            </a:r>
            <a:endParaRPr lang="es-AR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/>
              <a:t>Correo(</a:t>
            </a:r>
            <a:r>
              <a:rPr lang="es-ES" b="1" dirty="0" err="1" smtClean="0"/>
              <a:t>max:entero</a:t>
            </a:r>
            <a:r>
              <a:rPr lang="es-ES" b="1" dirty="0" smtClean="0"/>
              <a:t>)</a:t>
            </a:r>
            <a:endParaRPr lang="es-AR" b="1" dirty="0" smtClean="0"/>
          </a:p>
        </p:txBody>
      </p:sp>
      <p:sp>
        <p:nvSpPr>
          <p:cNvPr id="12" name="11 Rectángulo"/>
          <p:cNvSpPr/>
          <p:nvPr/>
        </p:nvSpPr>
        <p:spPr>
          <a:xfrm>
            <a:off x="4572000" y="1785590"/>
            <a:ext cx="34563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 smtClean="0"/>
              <a:t>T [] 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Articulo</a:t>
            </a:r>
            <a:endParaRPr lang="es-AR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" b="1" dirty="0" err="1" smtClean="0"/>
              <a:t>cantArticulos:entero</a:t>
            </a:r>
            <a:endParaRPr lang="es-AR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smtClean="0"/>
              <a:t>Inventario(</a:t>
            </a:r>
            <a:r>
              <a:rPr lang="es-ES" b="1" dirty="0" err="1" smtClean="0"/>
              <a:t>max:entero</a:t>
            </a:r>
            <a:r>
              <a:rPr lang="es-ES" b="1" dirty="0" smtClean="0"/>
              <a:t>)</a:t>
            </a:r>
            <a:endParaRPr lang="es-AR" b="1" dirty="0" smtClean="0"/>
          </a:p>
        </p:txBody>
      </p:sp>
      <p:sp>
        <p:nvSpPr>
          <p:cNvPr id="13" name="12 Rectángulo"/>
          <p:cNvSpPr/>
          <p:nvPr/>
        </p:nvSpPr>
        <p:spPr>
          <a:xfrm>
            <a:off x="539552" y="1412776"/>
            <a:ext cx="345638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b="1" dirty="0" smtClean="0"/>
              <a:t>Correo</a:t>
            </a:r>
          </a:p>
        </p:txBody>
      </p:sp>
      <p:sp>
        <p:nvSpPr>
          <p:cNvPr id="18" name="17 Rectángulo"/>
          <p:cNvSpPr/>
          <p:nvPr/>
        </p:nvSpPr>
        <p:spPr>
          <a:xfrm>
            <a:off x="4572000" y="1412776"/>
            <a:ext cx="345638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b="1" dirty="0" smtClean="0"/>
              <a:t>Inventario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2627784" y="3153742"/>
            <a:ext cx="34563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 smtClean="0"/>
              <a:t>T [] 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Elemento</a:t>
            </a:r>
            <a:endParaRPr lang="es-AR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" b="1" dirty="0" err="1" smtClean="0"/>
              <a:t>cantElementos:entero</a:t>
            </a:r>
            <a:endParaRPr lang="es-AR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err="1" smtClean="0"/>
              <a:t>Coleccion</a:t>
            </a:r>
            <a:r>
              <a:rPr lang="es-ES" b="1" dirty="0" smtClean="0"/>
              <a:t>(</a:t>
            </a:r>
            <a:r>
              <a:rPr lang="es-ES" b="1" dirty="0" err="1" smtClean="0"/>
              <a:t>max:entero</a:t>
            </a:r>
            <a:r>
              <a:rPr lang="es-ES" b="1" dirty="0" smtClean="0"/>
              <a:t>)</a:t>
            </a:r>
            <a:endParaRPr lang="es-AR" b="1" dirty="0" smtClean="0"/>
          </a:p>
        </p:txBody>
      </p:sp>
      <p:sp>
        <p:nvSpPr>
          <p:cNvPr id="20" name="19 Rectángulo"/>
          <p:cNvSpPr/>
          <p:nvPr/>
        </p:nvSpPr>
        <p:spPr>
          <a:xfrm>
            <a:off x="2627784" y="2780928"/>
            <a:ext cx="345638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b="1" dirty="0" err="1" smtClean="0"/>
              <a:t>Coleccion</a:t>
            </a:r>
            <a:endParaRPr lang="es-AR" b="1" dirty="0" smtClean="0"/>
          </a:p>
        </p:txBody>
      </p:sp>
      <p:sp>
        <p:nvSpPr>
          <p:cNvPr id="21" name="20 CuadroTexto"/>
          <p:cNvSpPr txBox="1"/>
          <p:nvPr/>
        </p:nvSpPr>
        <p:spPr>
          <a:xfrm>
            <a:off x="539552" y="4149080"/>
            <a:ext cx="7200800" cy="2585323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s-AR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b="1" dirty="0" err="1" smtClean="0">
                <a:latin typeface="Courier New" pitchFamily="49" charset="0"/>
                <a:cs typeface="Courier New" pitchFamily="49" charset="0"/>
              </a:rPr>
              <a:t>Coleccion</a:t>
            </a:r>
            <a:r>
              <a:rPr lang="es-AR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s-AR" b="1" dirty="0" smtClean="0">
                <a:latin typeface="Courier New" pitchFamily="49" charset="0"/>
                <a:cs typeface="Courier New" pitchFamily="49" charset="0"/>
              </a:rPr>
              <a:t>//atributos de instancia</a:t>
            </a:r>
          </a:p>
          <a:p>
            <a:r>
              <a:rPr lang="es-AR" b="1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Elemento</a:t>
            </a:r>
            <a:r>
              <a:rPr lang="es-AR" b="1" dirty="0" smtClean="0">
                <a:latin typeface="Courier New" pitchFamily="49" charset="0"/>
                <a:cs typeface="Courier New" pitchFamily="49" charset="0"/>
              </a:rPr>
              <a:t> [] T;</a:t>
            </a:r>
          </a:p>
          <a:p>
            <a:r>
              <a:rPr lang="es-AR" b="1" dirty="0" err="1" smtClean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b="1" dirty="0" err="1" smtClean="0">
                <a:latin typeface="Courier New" pitchFamily="49" charset="0"/>
                <a:cs typeface="Courier New" pitchFamily="49" charset="0"/>
              </a:rPr>
              <a:t>cantElementos</a:t>
            </a:r>
            <a:r>
              <a:rPr lang="es-AR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s-AR" b="1" dirty="0" smtClean="0">
                <a:latin typeface="Courier New" pitchFamily="49" charset="0"/>
                <a:cs typeface="Courier New" pitchFamily="49" charset="0"/>
              </a:rPr>
              <a:t>//Constructor</a:t>
            </a:r>
          </a:p>
          <a:p>
            <a:r>
              <a:rPr lang="es-AR" b="1" dirty="0" err="1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b="1" dirty="0" err="1" smtClean="0">
                <a:latin typeface="Courier New" pitchFamily="49" charset="0"/>
                <a:cs typeface="Courier New" pitchFamily="49" charset="0"/>
              </a:rPr>
              <a:t>Coleccion</a:t>
            </a:r>
            <a:r>
              <a:rPr lang="es-AR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AR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A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AR" b="1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s-AR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s-AR" b="1" dirty="0" smtClean="0">
                <a:latin typeface="Courier New" pitchFamily="49" charset="0"/>
                <a:cs typeface="Courier New" pitchFamily="49" charset="0"/>
              </a:rPr>
              <a:t>  T = new Elemento [</a:t>
            </a:r>
            <a:r>
              <a:rPr lang="es-AR" b="1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es-AR" b="1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s-AR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s-AR" b="1" dirty="0" err="1" smtClean="0">
                <a:latin typeface="Courier New" pitchFamily="49" charset="0"/>
                <a:cs typeface="Courier New" pitchFamily="49" charset="0"/>
              </a:rPr>
              <a:t>cantElementos</a:t>
            </a:r>
            <a:r>
              <a:rPr lang="es-AR" b="1" dirty="0" smtClean="0">
                <a:latin typeface="Courier New" pitchFamily="49" charset="0"/>
                <a:cs typeface="Courier New" pitchFamily="49" charset="0"/>
              </a:rPr>
              <a:t> = 0; }</a:t>
            </a:r>
          </a:p>
          <a:p>
            <a:r>
              <a:rPr lang="es-AR" b="1" dirty="0" smtClean="0">
                <a:latin typeface="Courier New" pitchFamily="49" charset="0"/>
                <a:cs typeface="Courier New" pitchFamily="49" charset="0"/>
              </a:rPr>
              <a:t>…}</a:t>
            </a:r>
            <a:endParaRPr lang="es-AR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11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 animBg="1"/>
      <p:bldP spid="20" grpId="0" build="allAtOnce" animBg="1"/>
      <p:bldP spid="21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19" name="18 Rectángulo"/>
          <p:cNvSpPr/>
          <p:nvPr/>
        </p:nvSpPr>
        <p:spPr>
          <a:xfrm>
            <a:off x="2627784" y="3153742"/>
            <a:ext cx="34563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 smtClean="0"/>
              <a:t>T [] 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Elemento</a:t>
            </a:r>
            <a:endParaRPr lang="es-AR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" b="1" dirty="0" err="1" smtClean="0"/>
              <a:t>cantElementos:entero</a:t>
            </a:r>
            <a:endParaRPr lang="es-AR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b="1" dirty="0" err="1" smtClean="0"/>
              <a:t>Coleccion</a:t>
            </a:r>
            <a:r>
              <a:rPr lang="es-ES" b="1" dirty="0" smtClean="0"/>
              <a:t>(</a:t>
            </a:r>
            <a:r>
              <a:rPr lang="es-ES" b="1" dirty="0" err="1" smtClean="0"/>
              <a:t>max:entero</a:t>
            </a:r>
            <a:r>
              <a:rPr lang="es-ES" b="1" dirty="0" smtClean="0"/>
              <a:t>)</a:t>
            </a:r>
            <a:endParaRPr lang="es-AR" b="1" dirty="0" smtClean="0"/>
          </a:p>
        </p:txBody>
      </p:sp>
      <p:sp>
        <p:nvSpPr>
          <p:cNvPr id="20" name="19 Rectángulo"/>
          <p:cNvSpPr/>
          <p:nvPr/>
        </p:nvSpPr>
        <p:spPr>
          <a:xfrm>
            <a:off x="2627784" y="2780928"/>
            <a:ext cx="345638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b="1" dirty="0" err="1" smtClean="0"/>
              <a:t>Coleccion</a:t>
            </a:r>
            <a:endParaRPr lang="es-AR" b="1" dirty="0" smtClean="0"/>
          </a:p>
        </p:txBody>
      </p:sp>
      <p:sp>
        <p:nvSpPr>
          <p:cNvPr id="3" name="2 CuadroTexto"/>
          <p:cNvSpPr txBox="1"/>
          <p:nvPr/>
        </p:nvSpPr>
        <p:spPr>
          <a:xfrm>
            <a:off x="827584" y="4581128"/>
            <a:ext cx="7272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La clase </a:t>
            </a:r>
            <a:r>
              <a:rPr lang="es-AR" sz="2800" dirty="0" err="1" smtClean="0"/>
              <a:t>Coleccion</a:t>
            </a:r>
            <a:r>
              <a:rPr lang="es-AR" sz="2800" dirty="0" smtClean="0"/>
              <a:t> puede usarse para: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800" dirty="0" smtClean="0"/>
              <a:t>Crear objetos de clase </a:t>
            </a:r>
            <a:r>
              <a:rPr lang="es-AR" sz="2800" dirty="0" err="1" smtClean="0"/>
              <a:t>Coleccion</a:t>
            </a:r>
            <a:endParaRPr lang="es-AR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AR" sz="2800" dirty="0" smtClean="0"/>
              <a:t>Definir clases especializadas que extiendan a </a:t>
            </a:r>
            <a:r>
              <a:rPr lang="es-AR" sz="2800" dirty="0" err="1" smtClean="0"/>
              <a:t>Coleccion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612262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 animBg="1"/>
      <p:bldP spid="20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11" name="10 Rectángulo"/>
          <p:cNvSpPr/>
          <p:nvPr/>
        </p:nvSpPr>
        <p:spPr>
          <a:xfrm>
            <a:off x="539552" y="1412776"/>
            <a:ext cx="3456384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 smtClean="0"/>
              <a:t>insertar (m:Mensaje)</a:t>
            </a:r>
            <a:endParaRPr lang="es-AR" b="1" dirty="0" smtClean="0"/>
          </a:p>
          <a:p>
            <a:r>
              <a:rPr lang="es-ES" b="1" dirty="0" smtClean="0"/>
              <a:t>eliminar (m:Mensaje)</a:t>
            </a:r>
            <a:endParaRPr lang="es-AR" b="1" dirty="0" smtClean="0"/>
          </a:p>
          <a:p>
            <a:r>
              <a:rPr lang="es-ES" b="1" dirty="0" err="1" smtClean="0"/>
              <a:t>cantMensajes</a:t>
            </a:r>
            <a:r>
              <a:rPr lang="es-ES" b="1" dirty="0" smtClean="0"/>
              <a:t>():entero</a:t>
            </a:r>
            <a:endParaRPr lang="es-AR" b="1" dirty="0" smtClean="0"/>
          </a:p>
          <a:p>
            <a:r>
              <a:rPr lang="es-ES" b="1" dirty="0" err="1" smtClean="0"/>
              <a:t>estaLlena</a:t>
            </a:r>
            <a:r>
              <a:rPr lang="es-ES" b="1" dirty="0" smtClean="0"/>
              <a:t>():entero</a:t>
            </a:r>
            <a:endParaRPr lang="es-AR" b="1" dirty="0" smtClean="0"/>
          </a:p>
          <a:p>
            <a:r>
              <a:rPr lang="es-AR" b="1" dirty="0" smtClean="0"/>
              <a:t>pertenece (m:Mensaje):</a:t>
            </a:r>
            <a:r>
              <a:rPr lang="es-AR" b="1" dirty="0" err="1" smtClean="0"/>
              <a:t>boolean</a:t>
            </a:r>
            <a:endParaRPr lang="es-AR" b="1" dirty="0" smtClean="0"/>
          </a:p>
          <a:p>
            <a:r>
              <a:rPr lang="es-AR" b="1" dirty="0" err="1" smtClean="0">
                <a:solidFill>
                  <a:srgbClr val="FF0000"/>
                </a:solidFill>
              </a:rPr>
              <a:t>filtroAsunto</a:t>
            </a:r>
            <a:r>
              <a:rPr lang="es-AR" b="1" dirty="0" smtClean="0">
                <a:solidFill>
                  <a:srgbClr val="FF0000"/>
                </a:solidFill>
              </a:rPr>
              <a:t>(a:String):Correo</a:t>
            </a:r>
          </a:p>
          <a:p>
            <a:endParaRPr lang="es-AR" b="1" dirty="0" smtClean="0">
              <a:solidFill>
                <a:srgbClr val="FF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572000" y="1412776"/>
            <a:ext cx="3528392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 smtClean="0"/>
              <a:t>insertar (c:Articulo)</a:t>
            </a:r>
            <a:endParaRPr lang="es-AR" b="1" dirty="0" smtClean="0"/>
          </a:p>
          <a:p>
            <a:r>
              <a:rPr lang="es-ES" b="1" dirty="0" smtClean="0"/>
              <a:t>eliminar (c:Articulo)</a:t>
            </a:r>
            <a:endParaRPr lang="es-AR" b="1" dirty="0" smtClean="0"/>
          </a:p>
          <a:p>
            <a:r>
              <a:rPr lang="es-AR" b="1" dirty="0" err="1" smtClean="0">
                <a:solidFill>
                  <a:srgbClr val="FF0000"/>
                </a:solidFill>
              </a:rPr>
              <a:t>depreciarRubro</a:t>
            </a:r>
            <a:r>
              <a:rPr lang="es-AR" b="1" dirty="0" smtClean="0">
                <a:solidFill>
                  <a:srgbClr val="FF0000"/>
                </a:solidFill>
              </a:rPr>
              <a:t> (r:entero,p:real)</a:t>
            </a:r>
          </a:p>
          <a:p>
            <a:r>
              <a:rPr lang="es-ES" b="1" dirty="0" err="1" smtClean="0"/>
              <a:t>cantArticulos</a:t>
            </a:r>
            <a:r>
              <a:rPr lang="es-ES" b="1" dirty="0" smtClean="0"/>
              <a:t>():entero</a:t>
            </a:r>
            <a:endParaRPr lang="es-AR" b="1" dirty="0" smtClean="0"/>
          </a:p>
          <a:p>
            <a:r>
              <a:rPr lang="es-ES" b="1" dirty="0" err="1" smtClean="0"/>
              <a:t>estaLlena</a:t>
            </a:r>
            <a:r>
              <a:rPr lang="es-ES" b="1" dirty="0" smtClean="0"/>
              <a:t>():entero</a:t>
            </a:r>
            <a:endParaRPr lang="es-AR" b="1" dirty="0" smtClean="0"/>
          </a:p>
          <a:p>
            <a:r>
              <a:rPr lang="es-AR" b="1" dirty="0" smtClean="0"/>
              <a:t>pertenece (c:Articulo):</a:t>
            </a:r>
            <a:r>
              <a:rPr lang="es-AR" b="1" dirty="0" err="1" smtClean="0"/>
              <a:t>boolean</a:t>
            </a:r>
            <a:endParaRPr lang="es-AR" b="1" dirty="0" smtClean="0"/>
          </a:p>
          <a:p>
            <a:r>
              <a:rPr lang="es-AR" b="1" dirty="0" err="1" smtClean="0">
                <a:solidFill>
                  <a:srgbClr val="FF0000"/>
                </a:solidFill>
              </a:rPr>
              <a:t>unAnio</a:t>
            </a:r>
            <a:r>
              <a:rPr lang="es-AR" b="1" dirty="0" smtClean="0">
                <a:solidFill>
                  <a:srgbClr val="FF0000"/>
                </a:solidFill>
              </a:rPr>
              <a:t>(a:entero):Inventario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539552" y="1124744"/>
            <a:ext cx="345638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b="1" dirty="0" smtClean="0"/>
              <a:t>Correo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572000" y="1124744"/>
            <a:ext cx="352839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b="1" dirty="0" smtClean="0"/>
              <a:t>Inventario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483768" y="3861048"/>
            <a:ext cx="3528392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 smtClean="0"/>
              <a:t>insertar (c: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Elemento</a:t>
            </a:r>
            <a:r>
              <a:rPr lang="es-ES" b="1" dirty="0" smtClean="0"/>
              <a:t>)</a:t>
            </a:r>
            <a:endParaRPr lang="es-AR" b="1" dirty="0" smtClean="0"/>
          </a:p>
          <a:p>
            <a:r>
              <a:rPr lang="es-ES" b="1" dirty="0" smtClean="0"/>
              <a:t>eliminar (</a:t>
            </a:r>
            <a:r>
              <a:rPr lang="es-ES" b="1" dirty="0" err="1" smtClean="0"/>
              <a:t>c:</a:t>
            </a:r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Elemento</a:t>
            </a:r>
            <a:r>
              <a:rPr lang="es-ES" b="1" dirty="0" smtClean="0"/>
              <a:t>)</a:t>
            </a:r>
            <a:endParaRPr lang="es-AR" b="1" dirty="0" smtClean="0"/>
          </a:p>
          <a:p>
            <a:r>
              <a:rPr lang="es-AR" b="1" dirty="0" smtClean="0">
                <a:solidFill>
                  <a:schemeClr val="tx1"/>
                </a:solidFill>
              </a:rPr>
              <a:t>ordenar()</a:t>
            </a:r>
          </a:p>
          <a:p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cantElementos</a:t>
            </a:r>
            <a:r>
              <a:rPr lang="es-ES" b="1" dirty="0" smtClean="0"/>
              <a:t>():entero</a:t>
            </a:r>
            <a:endParaRPr lang="es-AR" b="1" dirty="0" smtClean="0"/>
          </a:p>
          <a:p>
            <a:r>
              <a:rPr lang="es-ES" b="1" dirty="0" err="1" smtClean="0"/>
              <a:t>estaLlena</a:t>
            </a:r>
            <a:r>
              <a:rPr lang="es-ES" b="1" dirty="0" smtClean="0"/>
              <a:t>():entero</a:t>
            </a:r>
            <a:endParaRPr lang="es-AR" b="1" dirty="0" smtClean="0"/>
          </a:p>
          <a:p>
            <a:r>
              <a:rPr lang="es-AR" b="1" dirty="0" smtClean="0"/>
              <a:t>pertenece (</a:t>
            </a:r>
            <a:r>
              <a:rPr lang="es-AR" b="1" dirty="0" err="1" smtClean="0"/>
              <a:t>c:</a:t>
            </a:r>
            <a:r>
              <a:rPr lang="es-AR" b="1" dirty="0" err="1" smtClean="0">
                <a:solidFill>
                  <a:schemeClr val="accent1">
                    <a:lumMod val="75000"/>
                  </a:schemeClr>
                </a:solidFill>
              </a:rPr>
              <a:t>Elemento</a:t>
            </a:r>
            <a:r>
              <a:rPr lang="es-AR" b="1" dirty="0" smtClean="0"/>
              <a:t>):</a:t>
            </a:r>
            <a:r>
              <a:rPr lang="es-AR" b="1" dirty="0" err="1" smtClean="0"/>
              <a:t>boolean</a:t>
            </a:r>
            <a:endParaRPr lang="es-AR" b="1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2483768" y="3573016"/>
            <a:ext cx="352839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b="1" dirty="0" err="1" smtClean="0"/>
              <a:t>Coleccion</a:t>
            </a:r>
            <a:endParaRPr lang="es-AR" b="1" dirty="0" smtClean="0"/>
          </a:p>
        </p:txBody>
      </p:sp>
      <p:sp>
        <p:nvSpPr>
          <p:cNvPr id="15" name="14 Flecha doblada hacia arriba"/>
          <p:cNvSpPr/>
          <p:nvPr/>
        </p:nvSpPr>
        <p:spPr>
          <a:xfrm rot="5400000">
            <a:off x="1475656" y="3442144"/>
            <a:ext cx="864096" cy="9361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6" name="15 Flecha doblada hacia arriba"/>
          <p:cNvSpPr/>
          <p:nvPr/>
        </p:nvSpPr>
        <p:spPr>
          <a:xfrm rot="5400000" flipV="1">
            <a:off x="6100740" y="3415856"/>
            <a:ext cx="864096" cy="9361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Right Arrow 23"/>
          <p:cNvSpPr>
            <a:spLocks noChangeArrowheads="1"/>
          </p:cNvSpPr>
          <p:nvPr/>
        </p:nvSpPr>
        <p:spPr bwMode="auto">
          <a:xfrm rot="18178359">
            <a:off x="2358369" y="5821014"/>
            <a:ext cx="685800" cy="245285"/>
          </a:xfrm>
          <a:prstGeom prst="rightArrow">
            <a:avLst>
              <a:gd name="adj1" fmla="val 0"/>
              <a:gd name="adj2" fmla="val 56680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18" name="Right Arrow 23"/>
          <p:cNvSpPr>
            <a:spLocks noChangeArrowheads="1"/>
          </p:cNvSpPr>
          <p:nvPr/>
        </p:nvSpPr>
        <p:spPr bwMode="auto">
          <a:xfrm rot="14748660">
            <a:off x="4481477" y="5829643"/>
            <a:ext cx="685800" cy="245285"/>
          </a:xfrm>
          <a:prstGeom prst="rightArrow">
            <a:avLst>
              <a:gd name="adj1" fmla="val 0"/>
              <a:gd name="adj2" fmla="val 56680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95536" y="6167045"/>
            <a:ext cx="345638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b="1" dirty="0" err="1" smtClean="0">
                <a:solidFill>
                  <a:srgbClr val="FF0000"/>
                </a:solidFill>
              </a:rPr>
              <a:t>filtroAsunto</a:t>
            </a:r>
            <a:r>
              <a:rPr lang="es-AR" b="1" dirty="0" smtClean="0">
                <a:solidFill>
                  <a:srgbClr val="FF0000"/>
                </a:solidFill>
              </a:rPr>
              <a:t>(a:String):Correo</a:t>
            </a:r>
          </a:p>
          <a:p>
            <a:endParaRPr lang="es-AR" b="1" dirty="0" smtClean="0">
              <a:solidFill>
                <a:srgbClr val="FF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4427984" y="6167045"/>
            <a:ext cx="352839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b="1" dirty="0" err="1" smtClean="0">
                <a:solidFill>
                  <a:srgbClr val="FF0000"/>
                </a:solidFill>
              </a:rPr>
              <a:t>depreciarRubro</a:t>
            </a:r>
            <a:r>
              <a:rPr lang="es-AR" b="1" dirty="0" smtClean="0">
                <a:solidFill>
                  <a:srgbClr val="FF0000"/>
                </a:solidFill>
              </a:rPr>
              <a:t> (r:entero,p:real)</a:t>
            </a:r>
          </a:p>
          <a:p>
            <a:r>
              <a:rPr lang="es-AR" b="1" dirty="0" err="1" smtClean="0">
                <a:solidFill>
                  <a:srgbClr val="FF0000"/>
                </a:solidFill>
              </a:rPr>
              <a:t>unAnio</a:t>
            </a:r>
            <a:r>
              <a:rPr lang="es-AR" b="1" dirty="0" smtClean="0">
                <a:solidFill>
                  <a:srgbClr val="FF0000"/>
                </a:solidFill>
              </a:rPr>
              <a:t>(a:entero):Inventario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395536" y="5879013"/>
            <a:ext cx="345638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b="1" dirty="0" smtClean="0"/>
              <a:t>Correo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4427984" y="5879013"/>
            <a:ext cx="352839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b="1" dirty="0" smtClean="0"/>
              <a:t>Inventario</a:t>
            </a:r>
          </a:p>
        </p:txBody>
      </p:sp>
    </p:spTree>
    <p:extLst>
      <p:ext uri="{BB962C8B-B14F-4D97-AF65-F5344CB8AC3E}">
        <p14:creationId xmlns:p14="http://schemas.microsoft.com/office/powerpoint/2010/main" val="102511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rmAutofit fontScale="70000" lnSpcReduction="20000"/>
          </a:bodyPr>
          <a:lstStyle/>
          <a:p>
            <a:pPr marL="11430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s-ES" sz="2600" b="1" dirty="0" smtClean="0">
                <a:solidFill>
                  <a:sysClr val="windowText" lastClr="000000"/>
                </a:solidFill>
              </a:rPr>
              <a:t>Colección(</a:t>
            </a:r>
            <a:r>
              <a:rPr lang="es-ES" sz="2600" b="1" dirty="0" err="1" smtClean="0">
                <a:solidFill>
                  <a:sysClr val="windowText" lastClr="000000"/>
                </a:solidFill>
              </a:rPr>
              <a:t>max:entero</a:t>
            </a:r>
            <a:r>
              <a:rPr lang="es-ES" sz="2600" b="1" dirty="0" smtClean="0">
                <a:solidFill>
                  <a:sysClr val="windowText" lastClr="000000"/>
                </a:solidFill>
              </a:rPr>
              <a:t>): </a:t>
            </a:r>
            <a:r>
              <a:rPr lang="es-ES" sz="2600" dirty="0" smtClean="0">
                <a:solidFill>
                  <a:sysClr val="windowText" lastClr="000000"/>
                </a:solidFill>
              </a:rPr>
              <a:t>crea una colección con capacidad para mantener </a:t>
            </a:r>
            <a:r>
              <a:rPr lang="es-ES" sz="2600" dirty="0" err="1" smtClean="0">
                <a:solidFill>
                  <a:sysClr val="windowText" lastClr="000000"/>
                </a:solidFill>
              </a:rPr>
              <a:t>max</a:t>
            </a:r>
            <a:r>
              <a:rPr lang="es-ES" sz="2600" dirty="0" smtClean="0">
                <a:solidFill>
                  <a:sysClr val="windowText" lastClr="000000"/>
                </a:solidFill>
              </a:rPr>
              <a:t> componentes</a:t>
            </a:r>
            <a:endParaRPr lang="es-AR" sz="2600" dirty="0">
              <a:solidFill>
                <a:sysClr val="windowText" lastClr="000000"/>
              </a:solidFill>
            </a:endParaRPr>
          </a:p>
          <a:p>
            <a:pPr marL="11430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s-ES" sz="2600" b="1" dirty="0" smtClean="0">
                <a:solidFill>
                  <a:sysClr val="windowText" lastClr="000000"/>
                </a:solidFill>
              </a:rPr>
              <a:t>insertar </a:t>
            </a:r>
            <a:r>
              <a:rPr lang="es-ES" sz="2600" b="1" dirty="0">
                <a:solidFill>
                  <a:sysClr val="windowText" lastClr="000000"/>
                </a:solidFill>
              </a:rPr>
              <a:t>(</a:t>
            </a:r>
            <a:r>
              <a:rPr lang="es-ES" sz="2600" b="1" dirty="0" err="1" smtClean="0">
                <a:solidFill>
                  <a:srgbClr val="0070C0"/>
                </a:solidFill>
              </a:rPr>
              <a:t>c:Elemento</a:t>
            </a:r>
            <a:r>
              <a:rPr lang="es-ES" sz="2600" b="1" dirty="0" smtClean="0">
                <a:solidFill>
                  <a:sysClr val="windowText" lastClr="000000"/>
                </a:solidFill>
              </a:rPr>
              <a:t>): </a:t>
            </a:r>
            <a:r>
              <a:rPr lang="es-ES" sz="2600" dirty="0" smtClean="0">
                <a:solidFill>
                  <a:sysClr val="windowText" lastClr="000000"/>
                </a:solidFill>
              </a:rPr>
              <a:t>asigna el elemento c a la primera posición libre e incrementa </a:t>
            </a:r>
            <a:r>
              <a:rPr lang="es-ES" sz="2600" dirty="0" err="1" smtClean="0">
                <a:solidFill>
                  <a:sysClr val="windowText" lastClr="000000"/>
                </a:solidFill>
              </a:rPr>
              <a:t>cantElementos</a:t>
            </a:r>
            <a:r>
              <a:rPr lang="es-ES" sz="2600" dirty="0" smtClean="0">
                <a:solidFill>
                  <a:sysClr val="windowText" lastClr="000000"/>
                </a:solidFill>
              </a:rPr>
              <a:t>. </a:t>
            </a:r>
            <a:r>
              <a:rPr lang="es-ES" sz="2400" dirty="0">
                <a:solidFill>
                  <a:sysClr val="windowText" lastClr="000000"/>
                </a:solidFill>
              </a:rPr>
              <a:t>Requiere c ligado y </a:t>
            </a:r>
            <a:r>
              <a:rPr lang="es-ES" sz="2400" dirty="0" err="1">
                <a:solidFill>
                  <a:sysClr val="windowText" lastClr="000000"/>
                </a:solidFill>
              </a:rPr>
              <a:t>estaLlena</a:t>
            </a:r>
            <a:r>
              <a:rPr lang="es-ES" sz="2400" dirty="0">
                <a:solidFill>
                  <a:sysClr val="windowText" lastClr="000000"/>
                </a:solidFill>
              </a:rPr>
              <a:t>()== false. </a:t>
            </a:r>
            <a:endParaRPr lang="es-AR" sz="2600" dirty="0">
              <a:solidFill>
                <a:sysClr val="windowText" lastClr="000000"/>
              </a:solidFill>
            </a:endParaRPr>
          </a:p>
          <a:p>
            <a:pPr marL="11430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s-ES" sz="2600" b="1" dirty="0">
                <a:solidFill>
                  <a:sysClr val="windowText" lastClr="000000"/>
                </a:solidFill>
              </a:rPr>
              <a:t>eliminar (</a:t>
            </a:r>
            <a:r>
              <a:rPr lang="es-ES" sz="2600" b="1" dirty="0" err="1" smtClean="0">
                <a:solidFill>
                  <a:srgbClr val="0070C0"/>
                </a:solidFill>
              </a:rPr>
              <a:t>c:Elemento</a:t>
            </a:r>
            <a:r>
              <a:rPr lang="es-ES" sz="2600" b="1" dirty="0" smtClean="0">
                <a:solidFill>
                  <a:sysClr val="windowText" lastClr="000000"/>
                </a:solidFill>
              </a:rPr>
              <a:t>): </a:t>
            </a:r>
            <a:r>
              <a:rPr lang="es-ES" sz="2600" dirty="0" smtClean="0">
                <a:solidFill>
                  <a:sysClr val="windowText" lastClr="000000"/>
                </a:solidFill>
              </a:rPr>
              <a:t>busca un Elemento equivalente a c, si existe, lo elimina arrastrando los que le siguen una posición y </a:t>
            </a:r>
            <a:r>
              <a:rPr lang="es-ES" sz="2600" dirty="0" err="1" smtClean="0">
                <a:solidFill>
                  <a:sysClr val="windowText" lastClr="000000"/>
                </a:solidFill>
              </a:rPr>
              <a:t>decrementando</a:t>
            </a:r>
            <a:r>
              <a:rPr lang="es-ES" sz="2600" dirty="0" smtClean="0">
                <a:solidFill>
                  <a:sysClr val="windowText" lastClr="000000"/>
                </a:solidFill>
              </a:rPr>
              <a:t> </a:t>
            </a:r>
            <a:r>
              <a:rPr lang="es-ES" sz="2600" dirty="0" err="1" smtClean="0">
                <a:solidFill>
                  <a:sysClr val="windowText" lastClr="000000"/>
                </a:solidFill>
              </a:rPr>
              <a:t>cantElementos</a:t>
            </a:r>
            <a:endParaRPr lang="es-ES" sz="2600" dirty="0" smtClean="0">
              <a:solidFill>
                <a:sysClr val="windowText" lastClr="000000"/>
              </a:solidFill>
            </a:endParaRPr>
          </a:p>
          <a:p>
            <a:pPr marL="11430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s-ES" sz="2400" b="1" dirty="0" smtClean="0">
                <a:solidFill>
                  <a:sysClr val="windowText" lastClr="000000"/>
                </a:solidFill>
              </a:rPr>
              <a:t>ordenar</a:t>
            </a:r>
            <a:r>
              <a:rPr lang="es-ES" sz="2400" b="1" dirty="0">
                <a:solidFill>
                  <a:sysClr val="windowText" lastClr="000000"/>
                </a:solidFill>
              </a:rPr>
              <a:t>()</a:t>
            </a:r>
            <a:r>
              <a:rPr lang="es-AR" sz="2400" b="1" dirty="0">
                <a:solidFill>
                  <a:sysClr val="windowText" lastClr="000000"/>
                </a:solidFill>
              </a:rPr>
              <a:t> </a:t>
            </a:r>
            <a:r>
              <a:rPr lang="es-AR" sz="2400" dirty="0">
                <a:solidFill>
                  <a:sysClr val="windowText" lastClr="000000"/>
                </a:solidFill>
              </a:rPr>
              <a:t>reacomoda los elementos de modo que quedan ordenados en forma creciente. </a:t>
            </a:r>
            <a:endParaRPr lang="es-AR" sz="2400" b="1" dirty="0">
              <a:solidFill>
                <a:sysClr val="windowText" lastClr="000000"/>
              </a:solidFill>
            </a:endParaRPr>
          </a:p>
          <a:p>
            <a:pPr marL="11430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s-ES" sz="2600" b="1" dirty="0" err="1" smtClean="0">
                <a:solidFill>
                  <a:srgbClr val="0070C0"/>
                </a:solidFill>
              </a:rPr>
              <a:t>cantElementos</a:t>
            </a:r>
            <a:r>
              <a:rPr lang="es-ES" sz="2600" b="1" dirty="0">
                <a:solidFill>
                  <a:srgbClr val="0070C0"/>
                </a:solidFill>
              </a:rPr>
              <a:t>():</a:t>
            </a:r>
            <a:r>
              <a:rPr lang="es-ES" sz="2600" b="1" dirty="0" smtClean="0">
                <a:solidFill>
                  <a:srgbClr val="0070C0"/>
                </a:solidFill>
              </a:rPr>
              <a:t>entero: </a:t>
            </a:r>
            <a:r>
              <a:rPr lang="es-ES" sz="2600" dirty="0" smtClean="0"/>
              <a:t>retorna la cantidad de Elementos almacenados en la colección</a:t>
            </a:r>
            <a:endParaRPr lang="es-AR" sz="2600" b="1" dirty="0">
              <a:solidFill>
                <a:srgbClr val="0070C0"/>
              </a:solidFill>
            </a:endParaRPr>
          </a:p>
          <a:p>
            <a:pPr marL="11430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s-ES" sz="2600" b="1" dirty="0" err="1">
                <a:solidFill>
                  <a:sysClr val="windowText" lastClr="000000"/>
                </a:solidFill>
              </a:rPr>
              <a:t>estaLlena</a:t>
            </a:r>
            <a:r>
              <a:rPr lang="es-ES" sz="2600" b="1" dirty="0" smtClean="0">
                <a:solidFill>
                  <a:sysClr val="windowText" lastClr="000000"/>
                </a:solidFill>
              </a:rPr>
              <a:t>():booleano:</a:t>
            </a:r>
            <a:r>
              <a:rPr lang="es-ES" sz="2600" dirty="0" smtClean="0">
                <a:solidFill>
                  <a:sysClr val="windowText" lastClr="000000"/>
                </a:solidFill>
              </a:rPr>
              <a:t> retorna true si la cantidad de Elementos es igual al tamaño de la colección</a:t>
            </a:r>
            <a:endParaRPr lang="es-AR" sz="2600" b="1" dirty="0">
              <a:solidFill>
                <a:sysClr val="windowText" lastClr="000000"/>
              </a:solidFill>
            </a:endParaRPr>
          </a:p>
          <a:p>
            <a:pPr marL="11430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s-AR" sz="2600" b="1" dirty="0">
                <a:solidFill>
                  <a:sysClr val="windowText" lastClr="000000"/>
                </a:solidFill>
              </a:rPr>
              <a:t>pertenece (</a:t>
            </a:r>
            <a:r>
              <a:rPr lang="es-AR" sz="2600" b="1" dirty="0" err="1" smtClean="0">
                <a:solidFill>
                  <a:srgbClr val="0070C0"/>
                </a:solidFill>
              </a:rPr>
              <a:t>c:Elemento</a:t>
            </a:r>
            <a:r>
              <a:rPr lang="es-AR" sz="2600" b="1" dirty="0" smtClean="0">
                <a:solidFill>
                  <a:sysClr val="windowText" lastClr="000000"/>
                </a:solidFill>
              </a:rPr>
              <a:t>):</a:t>
            </a:r>
            <a:r>
              <a:rPr lang="es-AR" sz="2600" b="1" dirty="0" err="1" smtClean="0">
                <a:solidFill>
                  <a:sysClr val="windowText" lastClr="000000"/>
                </a:solidFill>
              </a:rPr>
              <a:t>boolean</a:t>
            </a:r>
            <a:r>
              <a:rPr lang="es-AR" sz="2600" dirty="0" smtClean="0">
                <a:solidFill>
                  <a:sysClr val="windowText" lastClr="000000"/>
                </a:solidFill>
              </a:rPr>
              <a:t>: retorna true si la colección contiene un elemento equivalente a c. </a:t>
            </a: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6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23" name="22 Rectángulo"/>
          <p:cNvSpPr/>
          <p:nvPr/>
        </p:nvSpPr>
        <p:spPr>
          <a:xfrm>
            <a:off x="611560" y="4509120"/>
            <a:ext cx="7704856" cy="1754326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insertar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b="1" dirty="0" err="1" smtClean="0">
                <a:solidFill>
                  <a:schemeClr val="tx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Elemento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solidFill>
                  <a:schemeClr val="tx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elem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{</a:t>
            </a:r>
          </a:p>
          <a:p>
            <a:pPr>
              <a:spcBef>
                <a:spcPct val="0"/>
              </a:spcBef>
            </a:pP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/*Inserta un elemento en la primera posición libre.</a:t>
            </a:r>
          </a:p>
          <a:p>
            <a:pPr>
              <a:spcBef>
                <a:spcPct val="0"/>
              </a:spcBef>
            </a:pP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Requiere que la colección no esté llena y </a:t>
            </a:r>
            <a:r>
              <a:rPr lang="es-ES" altLang="es-AR" b="1" dirty="0" err="1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elem</a:t>
            </a: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no nulo*/</a:t>
            </a:r>
            <a:endParaRPr lang="en-US" altLang="es-AR" b="1" dirty="0" smtClean="0">
              <a:solidFill>
                <a:srgbClr val="00B05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T[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cantElementos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++] =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elem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   </a:t>
            </a:r>
          </a:p>
          <a:p>
            <a:pPr>
              <a:spcBef>
                <a:spcPct val="0"/>
              </a:spcBef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611560" y="1412776"/>
            <a:ext cx="7704856" cy="1477328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insertar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b="1" dirty="0" err="1" smtClean="0">
                <a:solidFill>
                  <a:schemeClr val="tx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Mensaje</a:t>
            </a:r>
            <a:r>
              <a:rPr lang="en-US" altLang="es-AR" b="1" dirty="0" smtClean="0">
                <a:solidFill>
                  <a:schemeClr val="tx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m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{</a:t>
            </a:r>
          </a:p>
          <a:p>
            <a:pPr>
              <a:spcBef>
                <a:spcPct val="0"/>
              </a:spcBef>
            </a:pP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/*Inserta un mensaje en la primera posición libre.</a:t>
            </a:r>
          </a:p>
          <a:p>
            <a:pPr>
              <a:spcBef>
                <a:spcPct val="0"/>
              </a:spcBef>
            </a:pP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Requiere que la colección no esté llena y m no nulo*/</a:t>
            </a:r>
            <a:endParaRPr lang="en-US" altLang="es-AR" b="1" dirty="0" smtClean="0">
              <a:solidFill>
                <a:srgbClr val="00B05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T[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cantMensajes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++] = m;   </a:t>
            </a:r>
          </a:p>
          <a:p>
            <a:pPr>
              <a:spcBef>
                <a:spcPct val="0"/>
              </a:spcBef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611560" y="2924944"/>
            <a:ext cx="7704856" cy="1477328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void 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insertar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</a:t>
            </a:r>
            <a:r>
              <a:rPr lang="en-US" altLang="es-AR" b="1" dirty="0" err="1" smtClean="0">
                <a:solidFill>
                  <a:schemeClr val="tx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Articulo</a:t>
            </a:r>
            <a:r>
              <a:rPr lang="en-US" altLang="es-AR" b="1" dirty="0" smtClean="0">
                <a:solidFill>
                  <a:schemeClr val="tx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a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{</a:t>
            </a:r>
          </a:p>
          <a:p>
            <a:pPr>
              <a:spcBef>
                <a:spcPct val="0"/>
              </a:spcBef>
            </a:pP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/*Inserta un elemento en la primera posición libre.</a:t>
            </a:r>
          </a:p>
          <a:p>
            <a:pPr>
              <a:spcBef>
                <a:spcPct val="0"/>
              </a:spcBef>
            </a:pPr>
            <a:r>
              <a:rPr lang="es-ES" altLang="es-AR" b="1" dirty="0" smtClean="0">
                <a:solidFill>
                  <a:srgbClr val="00B05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Requiere que la colección no esté llena y c no nulo*/</a:t>
            </a:r>
            <a:endParaRPr lang="en-US" altLang="es-AR" b="1" dirty="0" smtClean="0">
              <a:solidFill>
                <a:srgbClr val="00B05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T[</a:t>
            </a:r>
            <a:r>
              <a:rPr lang="en-US" altLang="es-AR" b="1" dirty="0" err="1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cantArticulos</a:t>
            </a: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++] = c;   </a:t>
            </a:r>
          </a:p>
          <a:p>
            <a:pPr>
              <a:spcBef>
                <a:spcPct val="0"/>
              </a:spcBef>
            </a:pPr>
            <a:r>
              <a:rPr lang="en-US" altLang="es-AR" b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n-US" altLang="es-AR" b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11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23" name="22 Rectángulo"/>
          <p:cNvSpPr/>
          <p:nvPr/>
        </p:nvSpPr>
        <p:spPr>
          <a:xfrm>
            <a:off x="611560" y="3501008"/>
            <a:ext cx="7704856" cy="923330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cantElementos</a:t>
            </a:r>
            <a:r>
              <a:rPr lang="en-US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{</a:t>
            </a:r>
          </a:p>
          <a:p>
            <a:pPr>
              <a:spcBef>
                <a:spcPct val="0"/>
              </a:spcBef>
            </a:pPr>
            <a:r>
              <a:rPr lang="es-AR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</a:t>
            </a:r>
            <a:r>
              <a:rPr lang="es-AR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cantElementos</a:t>
            </a:r>
            <a:r>
              <a:rPr lang="es-AR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en-US" altLang="es-AR" b="1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n-US" altLang="es-AR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611560" y="1412776"/>
            <a:ext cx="7704856" cy="923330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cantMensajes</a:t>
            </a:r>
            <a:r>
              <a:rPr lang="en-US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() {</a:t>
            </a:r>
          </a:p>
          <a:p>
            <a:pPr>
              <a:spcBef>
                <a:spcPct val="0"/>
              </a:spcBef>
            </a:pPr>
            <a:r>
              <a:rPr lang="es-AR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</a:t>
            </a:r>
            <a:r>
              <a:rPr lang="es-AR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cantMensajes</a:t>
            </a:r>
            <a:r>
              <a:rPr lang="es-AR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en-US" altLang="es-AR" b="1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n-US" altLang="es-AR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11560" y="2433662"/>
            <a:ext cx="7704856" cy="923330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public </a:t>
            </a:r>
            <a:r>
              <a:rPr lang="en-US" altLang="es-AR" b="1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es-AR" b="1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cantArticulos</a:t>
            </a:r>
            <a:r>
              <a:rPr lang="en-US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 {</a:t>
            </a:r>
          </a:p>
          <a:p>
            <a:pPr>
              <a:spcBef>
                <a:spcPct val="0"/>
              </a:spcBef>
            </a:pPr>
            <a:r>
              <a:rPr lang="es-AR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return</a:t>
            </a:r>
            <a:r>
              <a:rPr lang="es-AR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s-AR" altLang="es-AR" b="1" dirty="0" err="1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cantArticulos</a:t>
            </a:r>
            <a:r>
              <a:rPr lang="es-AR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;</a:t>
            </a:r>
            <a:endParaRPr lang="en-US" altLang="es-AR" b="1" dirty="0" smtClean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spcBef>
                <a:spcPct val="0"/>
              </a:spcBef>
            </a:pPr>
            <a:r>
              <a:rPr lang="en-US" altLang="es-AR" b="1" dirty="0" smtClean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}</a:t>
            </a:r>
            <a:endParaRPr lang="en-US" altLang="es-AR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67544" y="5661248"/>
            <a:ext cx="7620000" cy="836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AR" sz="2400" dirty="0" smtClean="0"/>
              <a:t>La definición de este método genérico solo implica un cambio de nombre. </a:t>
            </a:r>
            <a:endParaRPr lang="es-AR" sz="2000" b="1" dirty="0"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511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24" name="23 Rectángulo"/>
          <p:cNvSpPr/>
          <p:nvPr/>
        </p:nvSpPr>
        <p:spPr>
          <a:xfrm>
            <a:off x="539552" y="1412776"/>
            <a:ext cx="7704856" cy="4247317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AR" b="1" dirty="0" err="1" smtClean="0">
                <a:latin typeface="Courier New"/>
                <a:ea typeface="Calibri"/>
              </a:rPr>
              <a:t>public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void</a:t>
            </a:r>
            <a:r>
              <a:rPr lang="es-AR" b="1" dirty="0" smtClean="0">
                <a:latin typeface="Courier New"/>
                <a:ea typeface="Calibri"/>
              </a:rPr>
              <a:t> eliminar  ( </a:t>
            </a:r>
            <a:r>
              <a:rPr lang="es-AR" b="1" dirty="0" smtClean="0">
                <a:solidFill>
                  <a:schemeClr val="tx2"/>
                </a:solidFill>
                <a:latin typeface="Courier New"/>
                <a:ea typeface="Calibri"/>
              </a:rPr>
              <a:t>Mensaje</a:t>
            </a:r>
            <a:r>
              <a:rPr lang="es-AR" b="1" dirty="0" smtClean="0">
                <a:latin typeface="Courier New"/>
                <a:ea typeface="Calibri"/>
              </a:rPr>
              <a:t> m){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/*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Busca un mensaje equivalente a m en la colección, si lo encuentra arrastra los mensajes que siguen una posición. Requiere m ligado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*/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</a:t>
            </a:r>
            <a:r>
              <a:rPr lang="es-AR" b="1" dirty="0" err="1" smtClean="0">
                <a:latin typeface="Courier New"/>
                <a:ea typeface="Calibri"/>
              </a:rPr>
              <a:t>boolean</a:t>
            </a:r>
            <a:r>
              <a:rPr lang="es-AR" b="1" dirty="0" smtClean="0">
                <a:latin typeface="Courier New"/>
                <a:ea typeface="Calibri"/>
              </a:rPr>
              <a:t> esta = false; </a:t>
            </a:r>
            <a:r>
              <a:rPr lang="es-AR" b="1" dirty="0" err="1" smtClean="0">
                <a:latin typeface="Courier New"/>
                <a:ea typeface="Calibri"/>
              </a:rPr>
              <a:t>int</a:t>
            </a:r>
            <a:r>
              <a:rPr lang="es-AR" b="1" dirty="0" smtClean="0">
                <a:latin typeface="Courier New"/>
                <a:ea typeface="Calibri"/>
              </a:rPr>
              <a:t> i= 0;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</a:t>
            </a:r>
            <a:r>
              <a:rPr lang="es-AR" b="1" dirty="0" err="1" smtClean="0">
                <a:latin typeface="Courier New"/>
                <a:ea typeface="Calibri"/>
              </a:rPr>
              <a:t>while</a:t>
            </a:r>
            <a:r>
              <a:rPr lang="es-AR" b="1" dirty="0" smtClean="0">
                <a:latin typeface="Courier New"/>
                <a:ea typeface="Calibri"/>
              </a:rPr>
              <a:t> (!esta &amp;&amp; i &lt;  </a:t>
            </a:r>
            <a:r>
              <a:rPr lang="es-AR" b="1" dirty="0" err="1" smtClean="0">
                <a:solidFill>
                  <a:schemeClr val="tx2"/>
                </a:solidFill>
                <a:latin typeface="Courier New"/>
                <a:ea typeface="Calibri"/>
              </a:rPr>
              <a:t>cantMensajes</a:t>
            </a:r>
            <a:r>
              <a:rPr lang="es-AR" b="1" dirty="0" smtClean="0">
                <a:solidFill>
                  <a:schemeClr val="tx2"/>
                </a:solidFill>
                <a:latin typeface="Courier New"/>
                <a:ea typeface="Calibri"/>
              </a:rPr>
              <a:t>() </a:t>
            </a:r>
            <a:r>
              <a:rPr lang="es-AR" b="1" dirty="0" smtClean="0">
                <a:latin typeface="Courier New"/>
                <a:ea typeface="Calibri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   </a:t>
            </a:r>
            <a:r>
              <a:rPr lang="es-AR" b="1" dirty="0" err="1" smtClean="0">
                <a:latin typeface="Courier New"/>
                <a:ea typeface="Calibri"/>
              </a:rPr>
              <a:t>if</a:t>
            </a:r>
            <a:r>
              <a:rPr lang="es-AR" b="1" dirty="0" smtClean="0">
                <a:latin typeface="Courier New"/>
                <a:ea typeface="Calibri"/>
              </a:rPr>
              <a:t> (T[i].</a:t>
            </a:r>
            <a:r>
              <a:rPr lang="es-AR" b="1" dirty="0" err="1" smtClean="0">
                <a:solidFill>
                  <a:srgbClr val="FF0000"/>
                </a:solidFill>
                <a:latin typeface="Courier New"/>
                <a:ea typeface="Calibri"/>
              </a:rPr>
              <a:t>equals</a:t>
            </a:r>
            <a:r>
              <a:rPr lang="es-AR" b="1" dirty="0" smtClean="0">
                <a:latin typeface="Courier New"/>
                <a:ea typeface="Calibri"/>
              </a:rPr>
              <a:t>(m))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     esta = true;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   </a:t>
            </a:r>
            <a:r>
              <a:rPr lang="es-AR" b="1" dirty="0" err="1" smtClean="0">
                <a:latin typeface="Courier New"/>
                <a:ea typeface="Calibri"/>
              </a:rPr>
              <a:t>else</a:t>
            </a:r>
            <a:endParaRPr lang="es-AR" b="1" dirty="0" smtClean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     i++;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</a:t>
            </a:r>
            <a:r>
              <a:rPr lang="es-AR" b="1" dirty="0" err="1" smtClean="0">
                <a:latin typeface="Courier New"/>
                <a:ea typeface="Calibri"/>
              </a:rPr>
              <a:t>if</a:t>
            </a:r>
            <a:r>
              <a:rPr lang="es-AR" b="1" dirty="0" smtClean="0">
                <a:latin typeface="Courier New"/>
                <a:ea typeface="Calibri"/>
              </a:rPr>
              <a:t> (esta) {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  </a:t>
            </a:r>
            <a:r>
              <a:rPr lang="es-AR" b="1" dirty="0" err="1" smtClean="0">
                <a:solidFill>
                  <a:schemeClr val="tx2"/>
                </a:solidFill>
                <a:latin typeface="Courier New"/>
                <a:ea typeface="Calibri"/>
              </a:rPr>
              <a:t>cantMensajes</a:t>
            </a:r>
            <a:r>
              <a:rPr lang="es-AR" b="1" dirty="0" smtClean="0">
                <a:latin typeface="Courier New"/>
                <a:ea typeface="Calibri"/>
              </a:rPr>
              <a:t>--;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  arrastrar(i);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}</a:t>
            </a:r>
          </a:p>
          <a:p>
            <a:pPr>
              <a:spcAft>
                <a:spcPts val="0"/>
              </a:spcAft>
            </a:pPr>
            <a:r>
              <a:rPr lang="es-ES" b="1" dirty="0" smtClean="0">
                <a:latin typeface="Courier New"/>
                <a:ea typeface="Calibri"/>
              </a:rPr>
              <a:t>}</a:t>
            </a:r>
            <a:endParaRPr lang="es-AR" b="1" dirty="0"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511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24" name="23 Rectángulo"/>
          <p:cNvSpPr/>
          <p:nvPr/>
        </p:nvSpPr>
        <p:spPr>
          <a:xfrm>
            <a:off x="539552" y="1413931"/>
            <a:ext cx="7704856" cy="4247317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AR" b="1" dirty="0" err="1" smtClean="0">
                <a:latin typeface="Courier New"/>
                <a:ea typeface="Calibri"/>
              </a:rPr>
              <a:t>public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void</a:t>
            </a:r>
            <a:r>
              <a:rPr lang="es-AR" b="1" dirty="0" smtClean="0">
                <a:latin typeface="Courier New"/>
                <a:ea typeface="Calibri"/>
              </a:rPr>
              <a:t> eliminar  ( </a:t>
            </a:r>
            <a:r>
              <a:rPr lang="es-AR" b="1" dirty="0" smtClean="0">
                <a:solidFill>
                  <a:schemeClr val="tx2"/>
                </a:solidFill>
                <a:latin typeface="Courier New"/>
                <a:ea typeface="Calibri"/>
              </a:rPr>
              <a:t>Articulo</a:t>
            </a:r>
            <a:r>
              <a:rPr lang="es-AR" b="1" dirty="0" smtClean="0">
                <a:latin typeface="Courier New"/>
                <a:ea typeface="Calibri"/>
              </a:rPr>
              <a:t> c){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/*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Busca un articulo equivalente a c en la colección, si lo encuentra arrastra los </a:t>
            </a:r>
            <a:r>
              <a:rPr lang="es-AR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articulos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que siguen una posición. Requiere c ligado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*/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</a:t>
            </a:r>
            <a:r>
              <a:rPr lang="es-AR" b="1" dirty="0" err="1" smtClean="0">
                <a:latin typeface="Courier New"/>
                <a:ea typeface="Calibri"/>
              </a:rPr>
              <a:t>boolean</a:t>
            </a:r>
            <a:r>
              <a:rPr lang="es-AR" b="1" dirty="0" smtClean="0">
                <a:latin typeface="Courier New"/>
                <a:ea typeface="Calibri"/>
              </a:rPr>
              <a:t> esta = false; </a:t>
            </a:r>
            <a:r>
              <a:rPr lang="es-AR" b="1" dirty="0" err="1" smtClean="0">
                <a:latin typeface="Courier New"/>
                <a:ea typeface="Calibri"/>
              </a:rPr>
              <a:t>int</a:t>
            </a:r>
            <a:r>
              <a:rPr lang="es-AR" b="1" dirty="0" smtClean="0">
                <a:latin typeface="Courier New"/>
                <a:ea typeface="Calibri"/>
              </a:rPr>
              <a:t> i= 0;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</a:t>
            </a:r>
            <a:r>
              <a:rPr lang="es-AR" b="1" dirty="0" err="1" smtClean="0">
                <a:latin typeface="Courier New"/>
                <a:ea typeface="Calibri"/>
              </a:rPr>
              <a:t>while</a:t>
            </a:r>
            <a:r>
              <a:rPr lang="es-AR" b="1" dirty="0" smtClean="0">
                <a:latin typeface="Courier New"/>
                <a:ea typeface="Calibri"/>
              </a:rPr>
              <a:t> (!esta &amp;&amp; i &lt;  </a:t>
            </a:r>
            <a:r>
              <a:rPr lang="es-AR" b="1" dirty="0" err="1" smtClean="0">
                <a:solidFill>
                  <a:schemeClr val="tx2"/>
                </a:solidFill>
                <a:latin typeface="Courier New"/>
                <a:ea typeface="Calibri"/>
              </a:rPr>
              <a:t>cantArticulos</a:t>
            </a:r>
            <a:r>
              <a:rPr lang="es-AR" b="1" dirty="0" smtClean="0">
                <a:solidFill>
                  <a:schemeClr val="tx2"/>
                </a:solidFill>
                <a:latin typeface="Courier New"/>
                <a:ea typeface="Calibri"/>
              </a:rPr>
              <a:t>() </a:t>
            </a:r>
            <a:r>
              <a:rPr lang="es-AR" b="1" dirty="0" smtClean="0">
                <a:latin typeface="Courier New"/>
                <a:ea typeface="Calibri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   </a:t>
            </a:r>
            <a:r>
              <a:rPr lang="es-AR" b="1" dirty="0" err="1" smtClean="0">
                <a:latin typeface="Courier New"/>
                <a:ea typeface="Calibri"/>
              </a:rPr>
              <a:t>if</a:t>
            </a:r>
            <a:r>
              <a:rPr lang="es-AR" b="1" dirty="0" smtClean="0">
                <a:latin typeface="Courier New"/>
                <a:ea typeface="Calibri"/>
              </a:rPr>
              <a:t> (T [i].</a:t>
            </a:r>
            <a:r>
              <a:rPr lang="es-AR" b="1" dirty="0" err="1" smtClean="0">
                <a:solidFill>
                  <a:srgbClr val="FF0000"/>
                </a:solidFill>
                <a:latin typeface="Courier New"/>
                <a:ea typeface="Calibri"/>
              </a:rPr>
              <a:t>equals</a:t>
            </a:r>
            <a:r>
              <a:rPr lang="es-AR" b="1" dirty="0" smtClean="0">
                <a:latin typeface="Courier New"/>
                <a:ea typeface="Calibri"/>
              </a:rPr>
              <a:t>(c))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     esta = true;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   </a:t>
            </a:r>
            <a:r>
              <a:rPr lang="es-AR" b="1" dirty="0" err="1" smtClean="0">
                <a:latin typeface="Courier New"/>
                <a:ea typeface="Calibri"/>
              </a:rPr>
              <a:t>else</a:t>
            </a:r>
            <a:endParaRPr lang="es-AR" b="1" dirty="0" smtClean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     i++;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</a:t>
            </a:r>
            <a:r>
              <a:rPr lang="es-AR" b="1" dirty="0" err="1" smtClean="0">
                <a:latin typeface="Courier New"/>
                <a:ea typeface="Calibri"/>
              </a:rPr>
              <a:t>if</a:t>
            </a:r>
            <a:r>
              <a:rPr lang="es-AR" b="1" dirty="0" smtClean="0">
                <a:latin typeface="Courier New"/>
                <a:ea typeface="Calibri"/>
              </a:rPr>
              <a:t> (esta) {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  </a:t>
            </a:r>
            <a:r>
              <a:rPr lang="es-AR" b="1" dirty="0" err="1" smtClean="0">
                <a:solidFill>
                  <a:schemeClr val="tx2"/>
                </a:solidFill>
                <a:latin typeface="Courier New"/>
                <a:ea typeface="Calibri"/>
              </a:rPr>
              <a:t>cantArticulos</a:t>
            </a:r>
            <a:r>
              <a:rPr lang="es-AR" b="1" dirty="0" smtClean="0">
                <a:latin typeface="Courier New"/>
                <a:ea typeface="Calibri"/>
              </a:rPr>
              <a:t>--;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  arrastrar(i);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}</a:t>
            </a:r>
          </a:p>
          <a:p>
            <a:pPr>
              <a:spcAft>
                <a:spcPts val="0"/>
              </a:spcAft>
            </a:pPr>
            <a:r>
              <a:rPr lang="es-ES" b="1" dirty="0" smtClean="0">
                <a:latin typeface="Courier New"/>
                <a:ea typeface="Calibri"/>
              </a:rPr>
              <a:t>}</a:t>
            </a:r>
            <a:endParaRPr lang="es-AR" b="1" dirty="0"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511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24" name="23 Rectángulo"/>
          <p:cNvSpPr/>
          <p:nvPr/>
        </p:nvSpPr>
        <p:spPr>
          <a:xfrm>
            <a:off x="539552" y="1340768"/>
            <a:ext cx="7704856" cy="4247317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AR" b="1" dirty="0" err="1" smtClean="0">
                <a:latin typeface="Courier New"/>
                <a:ea typeface="Calibri"/>
              </a:rPr>
              <a:t>public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void</a:t>
            </a:r>
            <a:r>
              <a:rPr lang="es-AR" b="1" dirty="0" smtClean="0">
                <a:latin typeface="Courier New"/>
                <a:ea typeface="Calibri"/>
              </a:rPr>
              <a:t> eliminar  ( </a:t>
            </a:r>
            <a:r>
              <a:rPr lang="es-AR" b="1" dirty="0" smtClean="0">
                <a:solidFill>
                  <a:schemeClr val="tx2"/>
                </a:solidFill>
                <a:latin typeface="Courier New"/>
                <a:ea typeface="Calibri"/>
              </a:rPr>
              <a:t>Elemento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elem</a:t>
            </a:r>
            <a:r>
              <a:rPr lang="es-AR" b="1" dirty="0" smtClean="0">
                <a:latin typeface="Courier New"/>
                <a:ea typeface="Calibri"/>
              </a:rPr>
              <a:t>){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/*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Busca un elemento equivalente a </a:t>
            </a:r>
            <a:r>
              <a:rPr lang="es-AR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en la colección, si lo encuentra arrastra los elementos que siguen una posición. Requiere </a:t>
            </a:r>
            <a:r>
              <a:rPr lang="es-AR" b="1" dirty="0" err="1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ligado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*/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</a:t>
            </a:r>
            <a:r>
              <a:rPr lang="es-AR" b="1" dirty="0" err="1" smtClean="0">
                <a:latin typeface="Courier New"/>
                <a:ea typeface="Calibri"/>
              </a:rPr>
              <a:t>boolean</a:t>
            </a:r>
            <a:r>
              <a:rPr lang="es-AR" b="1" dirty="0" smtClean="0">
                <a:latin typeface="Courier New"/>
                <a:ea typeface="Calibri"/>
              </a:rPr>
              <a:t> esta = false; </a:t>
            </a:r>
            <a:r>
              <a:rPr lang="es-AR" b="1" dirty="0" err="1" smtClean="0">
                <a:latin typeface="Courier New"/>
                <a:ea typeface="Calibri"/>
              </a:rPr>
              <a:t>int</a:t>
            </a:r>
            <a:r>
              <a:rPr lang="es-AR" b="1" dirty="0" smtClean="0">
                <a:latin typeface="Courier New"/>
                <a:ea typeface="Calibri"/>
              </a:rPr>
              <a:t> i= 0;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</a:t>
            </a:r>
            <a:r>
              <a:rPr lang="es-AR" b="1" dirty="0" err="1" smtClean="0">
                <a:latin typeface="Courier New"/>
                <a:ea typeface="Calibri"/>
              </a:rPr>
              <a:t>while</a:t>
            </a:r>
            <a:r>
              <a:rPr lang="es-AR" b="1" dirty="0" smtClean="0">
                <a:latin typeface="Courier New"/>
                <a:ea typeface="Calibri"/>
              </a:rPr>
              <a:t> (!esta &amp;&amp; i &lt;  </a:t>
            </a:r>
            <a:r>
              <a:rPr lang="es-AR" b="1" dirty="0" err="1" smtClean="0">
                <a:solidFill>
                  <a:schemeClr val="tx2"/>
                </a:solidFill>
                <a:latin typeface="Courier New"/>
                <a:ea typeface="Calibri"/>
              </a:rPr>
              <a:t>cantElementos</a:t>
            </a:r>
            <a:r>
              <a:rPr lang="es-AR" b="1" dirty="0" smtClean="0">
                <a:solidFill>
                  <a:schemeClr val="tx2"/>
                </a:solidFill>
                <a:latin typeface="Courier New"/>
                <a:ea typeface="Calibri"/>
              </a:rPr>
              <a:t>() </a:t>
            </a:r>
            <a:r>
              <a:rPr lang="es-AR" b="1" dirty="0" smtClean="0">
                <a:latin typeface="Courier New"/>
                <a:ea typeface="Calibri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   </a:t>
            </a:r>
            <a:r>
              <a:rPr lang="es-AR" b="1" dirty="0" err="1" smtClean="0">
                <a:latin typeface="Courier New"/>
                <a:ea typeface="Calibri"/>
              </a:rPr>
              <a:t>if</a:t>
            </a:r>
            <a:r>
              <a:rPr lang="es-AR" b="1" dirty="0" smtClean="0">
                <a:latin typeface="Courier New"/>
                <a:ea typeface="Calibri"/>
              </a:rPr>
              <a:t> (T [i].</a:t>
            </a:r>
            <a:r>
              <a:rPr lang="es-AR" b="1" dirty="0" err="1" smtClean="0">
                <a:solidFill>
                  <a:srgbClr val="FF0000"/>
                </a:solidFill>
                <a:latin typeface="Courier New"/>
                <a:ea typeface="Calibri"/>
              </a:rPr>
              <a:t>equals</a:t>
            </a:r>
            <a:r>
              <a:rPr lang="es-AR" b="1" dirty="0" smtClean="0">
                <a:latin typeface="Courier New"/>
                <a:ea typeface="Calibri"/>
              </a:rPr>
              <a:t>(</a:t>
            </a:r>
            <a:r>
              <a:rPr lang="es-AR" b="1" dirty="0" err="1" smtClean="0">
                <a:latin typeface="Courier New"/>
                <a:ea typeface="Calibri"/>
              </a:rPr>
              <a:t>elem</a:t>
            </a:r>
            <a:r>
              <a:rPr lang="es-AR" b="1" dirty="0" smtClean="0">
                <a:latin typeface="Courier New"/>
                <a:ea typeface="Calibri"/>
              </a:rPr>
              <a:t>))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     esta = true;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   </a:t>
            </a:r>
            <a:r>
              <a:rPr lang="es-AR" b="1" dirty="0" err="1" smtClean="0">
                <a:latin typeface="Courier New"/>
                <a:ea typeface="Calibri"/>
              </a:rPr>
              <a:t>else</a:t>
            </a:r>
            <a:endParaRPr lang="es-AR" b="1" dirty="0" smtClean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     i++;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</a:t>
            </a:r>
            <a:r>
              <a:rPr lang="es-AR" b="1" dirty="0" err="1" smtClean="0">
                <a:latin typeface="Courier New"/>
                <a:ea typeface="Calibri"/>
              </a:rPr>
              <a:t>if</a:t>
            </a:r>
            <a:r>
              <a:rPr lang="es-AR" b="1" dirty="0" smtClean="0">
                <a:latin typeface="Courier New"/>
                <a:ea typeface="Calibri"/>
              </a:rPr>
              <a:t> (esta) {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  </a:t>
            </a:r>
            <a:r>
              <a:rPr lang="es-AR" b="1" dirty="0" err="1" smtClean="0">
                <a:solidFill>
                  <a:schemeClr val="tx2"/>
                </a:solidFill>
                <a:latin typeface="Courier New"/>
                <a:ea typeface="Calibri"/>
              </a:rPr>
              <a:t>cantElementos</a:t>
            </a:r>
            <a:r>
              <a:rPr lang="es-AR" b="1" dirty="0" smtClean="0">
                <a:latin typeface="Courier New"/>
                <a:ea typeface="Calibri"/>
              </a:rPr>
              <a:t>--;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  arrastrar(i);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}</a:t>
            </a:r>
          </a:p>
          <a:p>
            <a:pPr>
              <a:spcAft>
                <a:spcPts val="0"/>
              </a:spcAft>
            </a:pPr>
            <a:r>
              <a:rPr lang="es-ES" b="1" dirty="0" smtClean="0">
                <a:latin typeface="Courier New"/>
                <a:ea typeface="Calibri"/>
              </a:rPr>
              <a:t>}</a:t>
            </a:r>
            <a:endParaRPr lang="es-AR" b="1" dirty="0">
              <a:latin typeface="Courier New"/>
              <a:ea typeface="Calibri"/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67544" y="5661248"/>
            <a:ext cx="7620000" cy="836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AR" sz="2400" dirty="0" smtClean="0"/>
              <a:t>La ligadura dinámica vincula el mensaje </a:t>
            </a:r>
            <a:r>
              <a:rPr lang="es-AR" sz="2000" b="1" dirty="0" err="1" smtClean="0">
                <a:latin typeface="Courier New"/>
                <a:ea typeface="Calibri"/>
              </a:rPr>
              <a:t>equals</a:t>
            </a:r>
            <a:r>
              <a:rPr lang="es-AR" sz="2400" dirty="0" smtClean="0"/>
              <a:t> con el método que corresponda, de acuerdo al tipo dinámico de la variable polimórfica </a:t>
            </a:r>
            <a:r>
              <a:rPr lang="es-AR" sz="2000" b="1" dirty="0" smtClean="0">
                <a:latin typeface="Courier New"/>
                <a:ea typeface="Calibri"/>
              </a:rPr>
              <a:t>T[i].</a:t>
            </a:r>
            <a:endParaRPr lang="es-AR" sz="2000" b="1" dirty="0"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511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24" name="23 Rectángulo"/>
          <p:cNvSpPr/>
          <p:nvPr/>
        </p:nvSpPr>
        <p:spPr>
          <a:xfrm>
            <a:off x="539552" y="1340768"/>
            <a:ext cx="7704856" cy="369331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AR" b="1" dirty="0" err="1" smtClean="0">
                <a:latin typeface="Courier New"/>
                <a:ea typeface="Calibri"/>
              </a:rPr>
              <a:t>public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void</a:t>
            </a:r>
            <a:r>
              <a:rPr lang="es-AR" b="1" dirty="0" smtClean="0">
                <a:latin typeface="Courier New"/>
                <a:ea typeface="Calibri"/>
              </a:rPr>
              <a:t> ordenar {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/*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Reacomoda los elementos en forma creciente aplicando el método de Selección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*/</a:t>
            </a:r>
          </a:p>
          <a:p>
            <a:pPr>
              <a:spcAft>
                <a:spcPts val="0"/>
              </a:spcAft>
            </a:pPr>
            <a:r>
              <a:rPr lang="es-AR" b="1" dirty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int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>
                <a:latin typeface="Courier New"/>
                <a:ea typeface="Calibri"/>
              </a:rPr>
              <a:t>menor;</a:t>
            </a:r>
          </a:p>
          <a:p>
            <a:pPr>
              <a:spcAft>
                <a:spcPts val="0"/>
              </a:spcAft>
            </a:pPr>
            <a:r>
              <a:rPr lang="es-AR" b="1" dirty="0">
                <a:latin typeface="Courier New"/>
                <a:ea typeface="Calibri"/>
              </a:rPr>
              <a:t> </a:t>
            </a:r>
            <a:r>
              <a:rPr lang="es-AR" b="1" dirty="0" err="1">
                <a:latin typeface="Courier New"/>
                <a:ea typeface="Calibri"/>
              </a:rPr>
              <a:t>for</a:t>
            </a:r>
            <a:r>
              <a:rPr lang="es-AR" b="1" dirty="0">
                <a:latin typeface="Courier New"/>
                <a:ea typeface="Calibri"/>
              </a:rPr>
              <a:t> (</a:t>
            </a:r>
            <a:r>
              <a:rPr lang="es-AR" b="1" dirty="0" err="1">
                <a:latin typeface="Courier New"/>
                <a:ea typeface="Calibri"/>
              </a:rPr>
              <a:t>int</a:t>
            </a:r>
            <a:r>
              <a:rPr lang="es-AR" b="1" dirty="0">
                <a:latin typeface="Courier New"/>
                <a:ea typeface="Calibri"/>
              </a:rPr>
              <a:t> i=0; i&lt;</a:t>
            </a:r>
            <a:r>
              <a:rPr lang="es-AR" b="1" dirty="0" err="1">
                <a:latin typeface="Courier New"/>
                <a:ea typeface="Calibri"/>
              </a:rPr>
              <a:t>cantElementos</a:t>
            </a:r>
            <a:r>
              <a:rPr lang="es-AR" b="1" dirty="0" smtClean="0">
                <a:latin typeface="Courier New"/>
                <a:ea typeface="Calibri"/>
              </a:rPr>
              <a:t>()-1;i++){</a:t>
            </a:r>
          </a:p>
          <a:p>
            <a:pPr>
              <a:spcAft>
                <a:spcPts val="0"/>
              </a:spcAft>
            </a:pPr>
            <a:r>
              <a:rPr lang="es-AR" b="1" dirty="0">
                <a:latin typeface="Courier New"/>
                <a:ea typeface="Calibri"/>
              </a:rPr>
              <a:t> </a:t>
            </a:r>
            <a:r>
              <a:rPr lang="es-AR" b="1" dirty="0" smtClean="0">
                <a:latin typeface="Courier New"/>
                <a:ea typeface="Calibri"/>
              </a:rPr>
              <a:t>  menor = i;</a:t>
            </a:r>
          </a:p>
          <a:p>
            <a:r>
              <a:rPr lang="es-AR" b="1" dirty="0">
                <a:latin typeface="Courier New"/>
                <a:ea typeface="Calibri"/>
              </a:rPr>
              <a:t>   </a:t>
            </a:r>
            <a:r>
              <a:rPr lang="es-AR" b="1" dirty="0" err="1" smtClean="0">
                <a:latin typeface="Courier New"/>
                <a:ea typeface="Calibri"/>
              </a:rPr>
              <a:t>for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>
                <a:latin typeface="Courier New"/>
                <a:ea typeface="Calibri"/>
              </a:rPr>
              <a:t>(</a:t>
            </a:r>
            <a:r>
              <a:rPr lang="es-AR" b="1" dirty="0" err="1">
                <a:latin typeface="Courier New"/>
                <a:ea typeface="Calibri"/>
              </a:rPr>
              <a:t>int</a:t>
            </a:r>
            <a:r>
              <a:rPr lang="es-AR" b="1" dirty="0">
                <a:latin typeface="Courier New"/>
                <a:ea typeface="Calibri"/>
              </a:rPr>
              <a:t> </a:t>
            </a:r>
            <a:r>
              <a:rPr lang="es-AR" b="1" dirty="0" smtClean="0">
                <a:latin typeface="Courier New"/>
                <a:ea typeface="Calibri"/>
              </a:rPr>
              <a:t>j=i+1</a:t>
            </a:r>
            <a:r>
              <a:rPr lang="es-AR" b="1" smtClean="0">
                <a:latin typeface="Courier New"/>
                <a:ea typeface="Calibri"/>
              </a:rPr>
              <a:t>; </a:t>
            </a:r>
            <a:r>
              <a:rPr lang="es-AR" b="1" dirty="0">
                <a:latin typeface="Courier New"/>
                <a:ea typeface="Calibri"/>
              </a:rPr>
              <a:t>j</a:t>
            </a:r>
            <a:r>
              <a:rPr lang="es-AR" b="1" smtClean="0">
                <a:latin typeface="Courier New"/>
                <a:ea typeface="Calibri"/>
              </a:rPr>
              <a:t>&lt;</a:t>
            </a:r>
            <a:r>
              <a:rPr lang="es-AR" b="1" dirty="0" err="1" smtClean="0">
                <a:latin typeface="Courier New"/>
                <a:ea typeface="Calibri"/>
              </a:rPr>
              <a:t>cantElementos</a:t>
            </a:r>
            <a:r>
              <a:rPr lang="es-AR" b="1" dirty="0">
                <a:latin typeface="Courier New"/>
                <a:ea typeface="Calibri"/>
              </a:rPr>
              <a:t>()-</a:t>
            </a:r>
            <a:r>
              <a:rPr lang="es-AR" b="1" dirty="0" smtClean="0">
                <a:latin typeface="Courier New"/>
                <a:ea typeface="Calibri"/>
              </a:rPr>
              <a:t>1;j++){</a:t>
            </a:r>
            <a:endParaRPr lang="es-AR" b="1" dirty="0" smtClean="0">
              <a:latin typeface="Courier New"/>
              <a:ea typeface="Calibri"/>
            </a:endParaRPr>
          </a:p>
          <a:p>
            <a:r>
              <a:rPr lang="es-AR" b="1" dirty="0">
                <a:latin typeface="Courier New"/>
                <a:ea typeface="Calibri"/>
              </a:rPr>
              <a:t> </a:t>
            </a:r>
            <a:r>
              <a:rPr lang="es-AR" b="1" dirty="0" smtClean="0">
                <a:latin typeface="Courier New"/>
                <a:ea typeface="Calibri"/>
              </a:rPr>
              <a:t>    </a:t>
            </a:r>
            <a:r>
              <a:rPr lang="es-AR" b="1" dirty="0" err="1" smtClean="0">
                <a:latin typeface="Courier New"/>
                <a:ea typeface="Calibri"/>
              </a:rPr>
              <a:t>if</a:t>
            </a:r>
            <a:r>
              <a:rPr lang="es-AR" b="1" dirty="0" smtClean="0">
                <a:latin typeface="Courier New"/>
                <a:ea typeface="Calibri"/>
              </a:rPr>
              <a:t> (T[menor].</a:t>
            </a:r>
            <a:r>
              <a:rPr lang="es-AR" b="1" dirty="0" err="1" smtClean="0">
                <a:latin typeface="Courier New"/>
                <a:ea typeface="Calibri"/>
              </a:rPr>
              <a:t>esMayor</a:t>
            </a:r>
            <a:r>
              <a:rPr lang="es-AR" b="1" dirty="0" smtClean="0">
                <a:latin typeface="Courier New"/>
                <a:ea typeface="Calibri"/>
              </a:rPr>
              <a:t>(T[j])</a:t>
            </a:r>
          </a:p>
          <a:p>
            <a:r>
              <a:rPr lang="es-AR" b="1" dirty="0">
                <a:latin typeface="Courier New"/>
                <a:ea typeface="Calibri"/>
              </a:rPr>
              <a:t> </a:t>
            </a:r>
            <a:r>
              <a:rPr lang="es-AR" b="1" dirty="0" smtClean="0">
                <a:latin typeface="Courier New"/>
                <a:ea typeface="Calibri"/>
              </a:rPr>
              <a:t>      menor = j;</a:t>
            </a:r>
          </a:p>
          <a:p>
            <a:r>
              <a:rPr lang="es-AR" b="1" dirty="0">
                <a:latin typeface="Courier New"/>
                <a:ea typeface="Calibri"/>
              </a:rPr>
              <a:t> </a:t>
            </a:r>
            <a:r>
              <a:rPr lang="es-AR" b="1" dirty="0" smtClean="0">
                <a:latin typeface="Courier New"/>
                <a:ea typeface="Calibri"/>
              </a:rPr>
              <a:t>  intercambiar(</a:t>
            </a:r>
            <a:r>
              <a:rPr lang="es-AR" b="1" dirty="0" err="1" smtClean="0">
                <a:latin typeface="Courier New"/>
                <a:ea typeface="Calibri"/>
              </a:rPr>
              <a:t>i,menor</a:t>
            </a:r>
            <a:r>
              <a:rPr lang="es-AR" b="1" dirty="0" smtClean="0">
                <a:latin typeface="Courier New"/>
                <a:ea typeface="Calibri"/>
              </a:rPr>
              <a:t>);</a:t>
            </a:r>
          </a:p>
          <a:p>
            <a:pPr>
              <a:spcAft>
                <a:spcPts val="0"/>
              </a:spcAft>
            </a:pPr>
            <a:r>
              <a:rPr lang="es-ES" b="1" dirty="0" smtClean="0">
                <a:latin typeface="Courier New"/>
                <a:ea typeface="Calibri"/>
              </a:rPr>
              <a:t>}</a:t>
            </a:r>
          </a:p>
          <a:p>
            <a:r>
              <a:rPr lang="es-ES" b="1" dirty="0">
                <a:latin typeface="Courier New"/>
                <a:ea typeface="Calibri"/>
              </a:rPr>
              <a:t>}</a:t>
            </a:r>
            <a:endParaRPr lang="es-AR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endParaRPr lang="es-AR" b="1" dirty="0">
              <a:latin typeface="Courier New"/>
              <a:ea typeface="Calibri"/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67544" y="5661248"/>
            <a:ext cx="7620000" cy="836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AR" sz="2400" dirty="0" smtClean="0"/>
              <a:t>Cada clase define la implementación de </a:t>
            </a:r>
            <a:r>
              <a:rPr lang="es-AR" sz="2400" dirty="0" err="1" smtClean="0"/>
              <a:t>esMayor</a:t>
            </a:r>
            <a:r>
              <a:rPr lang="es-AR" sz="2400" dirty="0" smtClean="0"/>
              <a:t> de acuerdo a la relación de orden </a:t>
            </a:r>
            <a:r>
              <a:rPr lang="es-AR" sz="2400" smtClean="0"/>
              <a:t>que convenga. </a:t>
            </a:r>
            <a:endParaRPr lang="es-AR" sz="2000" b="1" dirty="0"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142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altLang="es-AR" sz="2800" dirty="0">
                <a:solidFill>
                  <a:srgbClr val="000000"/>
                </a:solidFill>
              </a:rPr>
              <a:t>Los datos de aplicaciones muy diferentes con frecuencia pueden representarse  con estructuras a las que se accede con operaciones que no dependen del tipo de las componentes.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s-ES" altLang="es-AR" sz="2800" dirty="0">
                <a:solidFill>
                  <a:srgbClr val="000000"/>
                </a:solidFill>
              </a:rPr>
              <a:t>Una </a:t>
            </a:r>
            <a:r>
              <a:rPr lang="es-ES" altLang="es-AR" sz="2800" b="1" dirty="0">
                <a:solidFill>
                  <a:srgbClr val="000000"/>
                </a:solidFill>
              </a:rPr>
              <a:t>clase genérica </a:t>
            </a:r>
            <a:r>
              <a:rPr lang="es-ES" altLang="es-AR" sz="2800" dirty="0">
                <a:solidFill>
                  <a:srgbClr val="000000"/>
                </a:solidFill>
              </a:rPr>
              <a:t>encapsula a una estructura cuyo comportamiento es independiente del tipo de las componentes. 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s-ES" altLang="es-AR" sz="2800" dirty="0">
                <a:solidFill>
                  <a:srgbClr val="000000"/>
                </a:solidFill>
              </a:rPr>
              <a:t>La </a:t>
            </a:r>
            <a:r>
              <a:rPr lang="es-ES" altLang="es-AR" sz="2800" b="1" dirty="0" err="1">
                <a:solidFill>
                  <a:srgbClr val="000000"/>
                </a:solidFill>
              </a:rPr>
              <a:t>genericidad</a:t>
            </a:r>
            <a:r>
              <a:rPr lang="es-ES" altLang="es-AR" sz="2800" dirty="0">
                <a:solidFill>
                  <a:srgbClr val="000000"/>
                </a:solidFill>
              </a:rPr>
              <a:t> favorece la </a:t>
            </a:r>
            <a:r>
              <a:rPr lang="es-ES" altLang="es-AR" sz="2800" b="1" dirty="0">
                <a:solidFill>
                  <a:srgbClr val="000000"/>
                </a:solidFill>
              </a:rPr>
              <a:t>reusabilidad</a:t>
            </a:r>
            <a:r>
              <a:rPr lang="es-ES" altLang="es-AR" sz="2800" dirty="0">
                <a:solidFill>
                  <a:srgbClr val="000000"/>
                </a:solidFill>
              </a:rPr>
              <a:t>. 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2233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7" name="6 Rectángulo"/>
          <p:cNvSpPr/>
          <p:nvPr/>
        </p:nvSpPr>
        <p:spPr>
          <a:xfrm>
            <a:off x="2339752" y="1700808"/>
            <a:ext cx="352839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 smtClean="0"/>
              <a:t>*</a:t>
            </a:r>
            <a:r>
              <a:rPr lang="es-ES" b="1" dirty="0" err="1" smtClean="0"/>
              <a:t>equals</a:t>
            </a:r>
            <a:r>
              <a:rPr lang="es-ES" b="1" dirty="0" smtClean="0"/>
              <a:t> (e: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Elemento</a:t>
            </a:r>
            <a:r>
              <a:rPr lang="es-ES" b="1" dirty="0" smtClean="0"/>
              <a:t>):</a:t>
            </a:r>
            <a:r>
              <a:rPr lang="es-ES" b="1" dirty="0" err="1" smtClean="0"/>
              <a:t>boolean</a:t>
            </a:r>
            <a:endParaRPr lang="es-AR" b="1" dirty="0" smtClean="0"/>
          </a:p>
          <a:p>
            <a:r>
              <a:rPr lang="es-ES" b="1" dirty="0" smtClean="0"/>
              <a:t>*</a:t>
            </a:r>
            <a:r>
              <a:rPr lang="es-ES" b="1" dirty="0" err="1" smtClean="0"/>
              <a:t>esMayor</a:t>
            </a:r>
            <a:r>
              <a:rPr lang="es-ES" b="1" dirty="0" smtClean="0"/>
              <a:t> (e: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Elemento</a:t>
            </a:r>
            <a:r>
              <a:rPr lang="es-ES" b="1" dirty="0" smtClean="0"/>
              <a:t>):</a:t>
            </a:r>
            <a:r>
              <a:rPr lang="es-ES" b="1" dirty="0" err="1" smtClean="0"/>
              <a:t>boolean</a:t>
            </a:r>
            <a:endParaRPr lang="es-AR" b="1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2339752" y="1412776"/>
            <a:ext cx="352839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b="1" dirty="0" smtClean="0">
                <a:solidFill>
                  <a:schemeClr val="tx2"/>
                </a:solidFill>
              </a:rPr>
              <a:t>*Elemento</a:t>
            </a:r>
          </a:p>
        </p:txBody>
      </p:sp>
      <p:sp>
        <p:nvSpPr>
          <p:cNvPr id="17" name="Right Arrow 23"/>
          <p:cNvSpPr>
            <a:spLocks noChangeArrowheads="1"/>
          </p:cNvSpPr>
          <p:nvPr/>
        </p:nvSpPr>
        <p:spPr bwMode="auto">
          <a:xfrm rot="18178359">
            <a:off x="2574392" y="2580654"/>
            <a:ext cx="685800" cy="245285"/>
          </a:xfrm>
          <a:prstGeom prst="rightArrow">
            <a:avLst>
              <a:gd name="adj1" fmla="val 0"/>
              <a:gd name="adj2" fmla="val 56680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latin typeface="+mn-lt"/>
            </a:endParaRPr>
          </a:p>
        </p:txBody>
      </p:sp>
      <p:sp>
        <p:nvSpPr>
          <p:cNvPr id="18" name="Right Arrow 23"/>
          <p:cNvSpPr>
            <a:spLocks noChangeArrowheads="1"/>
          </p:cNvSpPr>
          <p:nvPr/>
        </p:nvSpPr>
        <p:spPr bwMode="auto">
          <a:xfrm rot="14748660">
            <a:off x="4697502" y="2589283"/>
            <a:ext cx="685800" cy="245285"/>
          </a:xfrm>
          <a:prstGeom prst="rightArrow">
            <a:avLst>
              <a:gd name="adj1" fmla="val 0"/>
              <a:gd name="adj2" fmla="val 56680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latin typeface="+mn-lt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572000" y="2780929"/>
            <a:ext cx="36004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_tradnl" b="1" dirty="0" smtClean="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Articulo</a:t>
            </a:r>
            <a:endParaRPr lang="es-AR" b="1" dirty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572000" y="3068960"/>
            <a:ext cx="3600400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err="1" smtClean="0">
                <a:solidFill>
                  <a:schemeClr val="tx1"/>
                </a:solidFill>
              </a:rPr>
              <a:t>codigo:entero</a:t>
            </a:r>
            <a:endParaRPr lang="es-AR" sz="1600" b="1" dirty="0" smtClean="0">
              <a:solidFill>
                <a:schemeClr val="tx1"/>
              </a:solidFill>
            </a:endParaRPr>
          </a:p>
          <a:p>
            <a:r>
              <a:rPr lang="en-US" sz="1600" b="1" dirty="0" err="1" smtClean="0">
                <a:solidFill>
                  <a:schemeClr val="tx1"/>
                </a:solidFill>
              </a:rPr>
              <a:t>rubro:entero</a:t>
            </a:r>
            <a:endParaRPr lang="es-AR" sz="1600" b="1" dirty="0" smtClean="0">
              <a:solidFill>
                <a:schemeClr val="tx1"/>
              </a:solidFill>
            </a:endParaRPr>
          </a:p>
          <a:p>
            <a:r>
              <a:rPr lang="en-US" sz="1600" b="1" dirty="0" err="1" smtClean="0">
                <a:solidFill>
                  <a:schemeClr val="tx1"/>
                </a:solidFill>
              </a:rPr>
              <a:t>valor:real</a:t>
            </a:r>
            <a:endParaRPr lang="es-AR" sz="1600" b="1" dirty="0" smtClean="0">
              <a:solidFill>
                <a:schemeClr val="tx1"/>
              </a:solidFill>
            </a:endParaRPr>
          </a:p>
          <a:p>
            <a:r>
              <a:rPr lang="es-AR" sz="1600" b="1" dirty="0" err="1" smtClean="0">
                <a:solidFill>
                  <a:schemeClr val="tx1"/>
                </a:solidFill>
              </a:rPr>
              <a:t>anio:entero</a:t>
            </a:r>
            <a:endParaRPr lang="es-AR" sz="1600" b="1" dirty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4572000" y="4509120"/>
            <a:ext cx="3600400" cy="20608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&lt;&lt;Constructor&gt;&gt;</a:t>
            </a:r>
            <a:endParaRPr lang="es-AR" b="1" dirty="0">
              <a:solidFill>
                <a:schemeClr val="tx1"/>
              </a:solidFill>
            </a:endParaRPr>
          </a:p>
          <a:p>
            <a:r>
              <a:rPr lang="es-ES_tradnl" b="1" dirty="0" smtClean="0">
                <a:solidFill>
                  <a:schemeClr val="tx1"/>
                </a:solidFill>
              </a:rPr>
              <a:t>…</a:t>
            </a:r>
            <a:endParaRPr lang="es-AR" b="1" dirty="0">
              <a:solidFill>
                <a:schemeClr val="tx1"/>
              </a:solidFill>
            </a:endParaRPr>
          </a:p>
          <a:p>
            <a:r>
              <a:rPr lang="es-ES" b="1" dirty="0">
                <a:solidFill>
                  <a:schemeClr val="tx1"/>
                </a:solidFill>
              </a:rPr>
              <a:t>&lt;&lt;Comandos&gt;&gt;</a:t>
            </a:r>
            <a:endParaRPr lang="es-AR" b="1" dirty="0">
              <a:solidFill>
                <a:schemeClr val="tx1"/>
              </a:solidFill>
            </a:endParaRPr>
          </a:p>
          <a:p>
            <a:r>
              <a:rPr lang="es-ES" b="1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s-ES" b="1" dirty="0" smtClean="0">
                <a:solidFill>
                  <a:schemeClr val="tx1"/>
                </a:solidFill>
              </a:rPr>
              <a:t>&lt;&lt;</a:t>
            </a:r>
            <a:r>
              <a:rPr lang="es-ES" b="1" dirty="0">
                <a:solidFill>
                  <a:schemeClr val="tx1"/>
                </a:solidFill>
              </a:rPr>
              <a:t>Consultas&gt;&gt;</a:t>
            </a:r>
            <a:endParaRPr lang="es-AR" b="1" dirty="0">
              <a:solidFill>
                <a:schemeClr val="tx1"/>
              </a:solidFill>
            </a:endParaRPr>
          </a:p>
          <a:p>
            <a:r>
              <a:rPr lang="es-ES" b="1" dirty="0" err="1" smtClean="0">
                <a:solidFill>
                  <a:schemeClr val="tx1"/>
                </a:solidFill>
              </a:rPr>
              <a:t>equals</a:t>
            </a:r>
            <a:r>
              <a:rPr lang="es-ES" b="1" dirty="0" smtClean="0">
                <a:solidFill>
                  <a:schemeClr val="tx1"/>
                </a:solidFill>
              </a:rPr>
              <a:t>(</a:t>
            </a:r>
            <a:r>
              <a:rPr lang="es-ES" b="1" dirty="0" smtClean="0">
                <a:solidFill>
                  <a:schemeClr val="tx2"/>
                </a:solidFill>
              </a:rPr>
              <a:t>e:Elemento</a:t>
            </a:r>
            <a:r>
              <a:rPr lang="es-ES" b="1" dirty="0" smtClean="0">
                <a:solidFill>
                  <a:schemeClr val="tx1"/>
                </a:solidFill>
              </a:rPr>
              <a:t> ):</a:t>
            </a:r>
            <a:r>
              <a:rPr lang="es-ES" b="1" dirty="0" err="1" smtClean="0">
                <a:solidFill>
                  <a:schemeClr val="tx1"/>
                </a:solidFill>
              </a:rPr>
              <a:t>boolean</a:t>
            </a:r>
            <a:endParaRPr lang="es-ES" b="1" dirty="0" smtClean="0">
              <a:solidFill>
                <a:schemeClr val="tx1"/>
              </a:solidFill>
            </a:endParaRPr>
          </a:p>
          <a:p>
            <a:r>
              <a:rPr lang="es-ES" b="1" dirty="0" err="1" smtClean="0">
                <a:solidFill>
                  <a:schemeClr val="tx1"/>
                </a:solidFill>
              </a:rPr>
              <a:t>esMayor</a:t>
            </a:r>
            <a:r>
              <a:rPr lang="es-ES" b="1" dirty="0" smtClean="0">
                <a:solidFill>
                  <a:schemeClr val="tx1"/>
                </a:solidFill>
              </a:rPr>
              <a:t>(</a:t>
            </a:r>
            <a:r>
              <a:rPr lang="es-ES" b="1" dirty="0" err="1" smtClean="0">
                <a:solidFill>
                  <a:schemeClr val="tx2"/>
                </a:solidFill>
              </a:rPr>
              <a:t>e:Elemento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>
                <a:solidFill>
                  <a:schemeClr val="tx1"/>
                </a:solidFill>
              </a:rPr>
              <a:t>):</a:t>
            </a:r>
            <a:r>
              <a:rPr lang="es-ES" b="1" dirty="0" err="1" smtClean="0">
                <a:solidFill>
                  <a:schemeClr val="tx1"/>
                </a:solidFill>
              </a:rPr>
              <a:t>boolean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539552" y="2852936"/>
            <a:ext cx="36004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_tradnl" b="1" dirty="0" smtClean="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Mensaje</a:t>
            </a:r>
            <a:endParaRPr lang="es-AR" b="1" dirty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539552" y="3140967"/>
            <a:ext cx="3600400" cy="1440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b="1" dirty="0" err="1">
                <a:solidFill>
                  <a:schemeClr val="tx1"/>
                </a:solidFill>
              </a:rPr>
              <a:t>contacto:Contacto</a:t>
            </a:r>
            <a:endParaRPr lang="es-ES" sz="1600" b="1" dirty="0">
              <a:solidFill>
                <a:schemeClr val="tx1"/>
              </a:solidFill>
            </a:endParaRPr>
          </a:p>
          <a:p>
            <a:r>
              <a:rPr lang="es-ES" sz="1600" b="1" dirty="0" err="1">
                <a:solidFill>
                  <a:schemeClr val="tx1"/>
                </a:solidFill>
                <a:ea typeface="Batang"/>
                <a:cs typeface="Arial" panose="020B0604020202020204" pitchFamily="34" charset="0"/>
              </a:rPr>
              <a:t>fecha:Fecha</a:t>
            </a:r>
            <a:endParaRPr lang="es-ES" sz="1600" b="1" dirty="0">
              <a:solidFill>
                <a:schemeClr val="tx1"/>
              </a:solidFill>
              <a:ea typeface="Batang"/>
              <a:cs typeface="Arial" panose="020B0604020202020204" pitchFamily="34" charset="0"/>
            </a:endParaRPr>
          </a:p>
          <a:p>
            <a:r>
              <a:rPr lang="es-ES" sz="1600" b="1" dirty="0" err="1">
                <a:solidFill>
                  <a:schemeClr val="tx1"/>
                </a:solidFill>
                <a:ea typeface="Batang"/>
                <a:cs typeface="Arial" panose="020B0604020202020204" pitchFamily="34" charset="0"/>
              </a:rPr>
              <a:t>hora:Hora</a:t>
            </a:r>
            <a:endParaRPr lang="es-ES" sz="1600" b="1" dirty="0">
              <a:solidFill>
                <a:schemeClr val="tx1"/>
              </a:solidFill>
              <a:ea typeface="Batang"/>
              <a:cs typeface="Arial" panose="020B0604020202020204" pitchFamily="34" charset="0"/>
            </a:endParaRPr>
          </a:p>
          <a:p>
            <a:r>
              <a:rPr lang="es-ES" sz="1600" b="1" dirty="0">
                <a:solidFill>
                  <a:schemeClr val="tx1"/>
                </a:solidFill>
                <a:ea typeface="Batang"/>
                <a:cs typeface="Arial" panose="020B0604020202020204" pitchFamily="34" charset="0"/>
              </a:rPr>
              <a:t>asunto : </a:t>
            </a:r>
            <a:r>
              <a:rPr lang="es-ES" sz="1600" b="1" dirty="0" err="1">
                <a:solidFill>
                  <a:schemeClr val="tx1"/>
                </a:solidFill>
                <a:ea typeface="Batang"/>
                <a:cs typeface="Arial" panose="020B0604020202020204" pitchFamily="34" charset="0"/>
              </a:rPr>
              <a:t>String</a:t>
            </a:r>
            <a:endParaRPr lang="es-ES" sz="1600" b="1" dirty="0">
              <a:solidFill>
                <a:schemeClr val="tx1"/>
              </a:solidFill>
              <a:ea typeface="Batang"/>
              <a:cs typeface="Arial" panose="020B0604020202020204" pitchFamily="34" charset="0"/>
            </a:endParaRPr>
          </a:p>
          <a:p>
            <a:r>
              <a:rPr lang="es-ES" sz="1600" b="1" dirty="0" err="1">
                <a:solidFill>
                  <a:schemeClr val="tx1"/>
                </a:solidFill>
                <a:ea typeface="Batang"/>
                <a:cs typeface="Arial" panose="020B0604020202020204" pitchFamily="34" charset="0"/>
              </a:rPr>
              <a:t>contenido:String</a:t>
            </a:r>
            <a:endParaRPr lang="es-ES" sz="1600" b="1" dirty="0">
              <a:solidFill>
                <a:schemeClr val="tx1"/>
              </a:solidFill>
              <a:ea typeface="Batang"/>
              <a:cs typeface="Arial" panose="020B0604020202020204" pitchFamily="34" charset="0"/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539552" y="4581127"/>
            <a:ext cx="3600400" cy="20608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tx1"/>
                </a:solidFill>
              </a:rPr>
              <a:t>&lt;&lt;Constructor&gt;&gt;</a:t>
            </a:r>
            <a:endParaRPr lang="es-AR" b="1" dirty="0">
              <a:solidFill>
                <a:schemeClr val="tx1"/>
              </a:solidFill>
            </a:endParaRPr>
          </a:p>
          <a:p>
            <a:r>
              <a:rPr lang="es-ES_tradnl" b="1" dirty="0" smtClean="0">
                <a:solidFill>
                  <a:schemeClr val="tx1"/>
                </a:solidFill>
              </a:rPr>
              <a:t>…</a:t>
            </a:r>
            <a:endParaRPr lang="es-AR" b="1" dirty="0">
              <a:solidFill>
                <a:schemeClr val="tx1"/>
              </a:solidFill>
            </a:endParaRPr>
          </a:p>
          <a:p>
            <a:r>
              <a:rPr lang="es-ES" b="1" dirty="0">
                <a:solidFill>
                  <a:schemeClr val="tx1"/>
                </a:solidFill>
              </a:rPr>
              <a:t>&lt;&lt;Comandos&gt;&gt;</a:t>
            </a:r>
            <a:endParaRPr lang="es-AR" b="1" dirty="0">
              <a:solidFill>
                <a:schemeClr val="tx1"/>
              </a:solidFill>
            </a:endParaRPr>
          </a:p>
          <a:p>
            <a:r>
              <a:rPr lang="es-ES" b="1" dirty="0" smtClean="0">
                <a:solidFill>
                  <a:schemeClr val="tx1"/>
                </a:solidFill>
              </a:rPr>
              <a:t>…</a:t>
            </a:r>
          </a:p>
          <a:p>
            <a:r>
              <a:rPr lang="es-ES" b="1" dirty="0" smtClean="0">
                <a:solidFill>
                  <a:schemeClr val="tx1"/>
                </a:solidFill>
              </a:rPr>
              <a:t>&lt;&lt;</a:t>
            </a:r>
            <a:r>
              <a:rPr lang="es-ES" b="1" dirty="0">
                <a:solidFill>
                  <a:schemeClr val="tx1"/>
                </a:solidFill>
              </a:rPr>
              <a:t>Consultas&gt;&gt;</a:t>
            </a:r>
            <a:endParaRPr lang="es-AR" b="1" dirty="0">
              <a:solidFill>
                <a:schemeClr val="tx1"/>
              </a:solidFill>
            </a:endParaRPr>
          </a:p>
          <a:p>
            <a:r>
              <a:rPr lang="es-ES" b="1" dirty="0" err="1" smtClean="0">
                <a:solidFill>
                  <a:schemeClr val="tx1"/>
                </a:solidFill>
              </a:rPr>
              <a:t>equals</a:t>
            </a:r>
            <a:r>
              <a:rPr lang="es-ES" b="1" dirty="0" smtClean="0">
                <a:solidFill>
                  <a:schemeClr val="tx1"/>
                </a:solidFill>
              </a:rPr>
              <a:t>(</a:t>
            </a:r>
            <a:r>
              <a:rPr lang="es-ES" b="1" dirty="0" smtClean="0">
                <a:solidFill>
                  <a:schemeClr val="tx2"/>
                </a:solidFill>
              </a:rPr>
              <a:t>e:Elemento</a:t>
            </a:r>
            <a:r>
              <a:rPr lang="es-ES" b="1" dirty="0" smtClean="0">
                <a:solidFill>
                  <a:schemeClr val="tx1"/>
                </a:solidFill>
              </a:rPr>
              <a:t> ):</a:t>
            </a:r>
            <a:r>
              <a:rPr lang="es-ES" b="1" dirty="0" err="1" smtClean="0">
                <a:solidFill>
                  <a:schemeClr val="tx1"/>
                </a:solidFill>
              </a:rPr>
              <a:t>boolean</a:t>
            </a:r>
            <a:endParaRPr lang="es-ES" b="1" dirty="0" smtClean="0">
              <a:solidFill>
                <a:schemeClr val="tx1"/>
              </a:solidFill>
            </a:endParaRPr>
          </a:p>
          <a:p>
            <a:r>
              <a:rPr lang="es-ES" b="1" dirty="0" err="1" smtClean="0">
                <a:solidFill>
                  <a:schemeClr val="tx1"/>
                </a:solidFill>
              </a:rPr>
              <a:t>esMayor</a:t>
            </a:r>
            <a:r>
              <a:rPr lang="es-ES" b="1" dirty="0" smtClean="0">
                <a:solidFill>
                  <a:schemeClr val="tx1"/>
                </a:solidFill>
              </a:rPr>
              <a:t>(</a:t>
            </a:r>
            <a:r>
              <a:rPr lang="es-ES" b="1" dirty="0" err="1" smtClean="0">
                <a:solidFill>
                  <a:schemeClr val="tx2"/>
                </a:solidFill>
              </a:rPr>
              <a:t>e:Elemento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>
                <a:solidFill>
                  <a:schemeClr val="tx1"/>
                </a:solidFill>
              </a:rPr>
              <a:t>):</a:t>
            </a:r>
            <a:r>
              <a:rPr lang="es-ES" b="1" dirty="0" err="1" smtClean="0">
                <a:solidFill>
                  <a:schemeClr val="tx1"/>
                </a:solidFill>
              </a:rPr>
              <a:t>boolean</a:t>
            </a:r>
            <a:endParaRPr lang="es-A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11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24" name="23 Rectángulo"/>
          <p:cNvSpPr/>
          <p:nvPr/>
        </p:nvSpPr>
        <p:spPr>
          <a:xfrm>
            <a:off x="539552" y="1340768"/>
            <a:ext cx="7704856" cy="120032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AR" b="1" dirty="0" err="1">
                <a:latin typeface="Courier New"/>
                <a:ea typeface="Calibri"/>
              </a:rPr>
              <a:t>a</a:t>
            </a:r>
            <a:r>
              <a:rPr lang="es-AR" b="1" dirty="0" err="1" smtClean="0">
                <a:latin typeface="Courier New"/>
                <a:ea typeface="Calibri"/>
              </a:rPr>
              <a:t>bstract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class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ES_tradnl" b="1" dirty="0" smtClean="0">
                <a:latin typeface="Courier New"/>
                <a:ea typeface="Calibri"/>
              </a:rPr>
              <a:t>Elemento {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  </a:t>
            </a:r>
            <a:r>
              <a:rPr lang="es-ES_tradnl" b="1" dirty="0" err="1" smtClean="0">
                <a:latin typeface="Courier New"/>
                <a:ea typeface="Calibri"/>
              </a:rPr>
              <a:t>abstract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public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boolean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equals</a:t>
            </a:r>
            <a:r>
              <a:rPr lang="es-ES_tradnl" b="1" dirty="0" smtClean="0">
                <a:latin typeface="Courier New"/>
                <a:ea typeface="Calibri"/>
              </a:rPr>
              <a:t>(Elemento e);</a:t>
            </a:r>
          </a:p>
          <a:p>
            <a:pPr>
              <a:spcAft>
                <a:spcPts val="0"/>
              </a:spcAft>
            </a:pP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abstract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>
                <a:latin typeface="Courier New"/>
                <a:ea typeface="Calibri"/>
              </a:rPr>
              <a:t>public</a:t>
            </a: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err="1">
                <a:latin typeface="Courier New"/>
                <a:ea typeface="Calibri"/>
              </a:rPr>
              <a:t>boolean</a:t>
            </a: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esMayor</a:t>
            </a:r>
            <a:r>
              <a:rPr lang="es-ES_tradnl" b="1" dirty="0" smtClean="0">
                <a:latin typeface="Courier New"/>
                <a:ea typeface="Calibri"/>
              </a:rPr>
              <a:t>(Elemento </a:t>
            </a:r>
            <a:r>
              <a:rPr lang="es-ES_tradnl" b="1" dirty="0">
                <a:latin typeface="Courier New"/>
                <a:ea typeface="Calibri"/>
              </a:rPr>
              <a:t>e);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}</a:t>
            </a:r>
            <a:endParaRPr lang="es-AR" b="1" dirty="0">
              <a:latin typeface="Courier New"/>
              <a:ea typeface="Calibri"/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539552" y="6309320"/>
            <a:ext cx="7620000" cy="836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AR" sz="2400" dirty="0" smtClean="0"/>
              <a:t>En este caso también podríamos definir una interface. </a:t>
            </a:r>
            <a:endParaRPr lang="es-AR" sz="2000" b="1" dirty="0">
              <a:latin typeface="Courier New"/>
              <a:ea typeface="Calibri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539552" y="2706856"/>
            <a:ext cx="7704856" cy="120032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AR" b="1" dirty="0">
                <a:latin typeface="Courier New"/>
                <a:ea typeface="Calibri"/>
              </a:rPr>
              <a:t>i</a:t>
            </a:r>
            <a:r>
              <a:rPr lang="es-AR" b="1" dirty="0" smtClean="0">
                <a:latin typeface="Courier New"/>
                <a:ea typeface="Calibri"/>
              </a:rPr>
              <a:t>nterface </a:t>
            </a:r>
            <a:r>
              <a:rPr lang="es-ES_tradnl" b="1" dirty="0" smtClean="0">
                <a:latin typeface="Courier New"/>
                <a:ea typeface="Calibri"/>
              </a:rPr>
              <a:t>Elemento {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  </a:t>
            </a:r>
            <a:r>
              <a:rPr lang="es-ES_tradnl" b="1" dirty="0" err="1" smtClean="0">
                <a:latin typeface="Courier New"/>
                <a:ea typeface="Calibri"/>
              </a:rPr>
              <a:t>public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boolean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equals</a:t>
            </a:r>
            <a:r>
              <a:rPr lang="es-ES_tradnl" b="1" dirty="0" smtClean="0">
                <a:latin typeface="Courier New"/>
                <a:ea typeface="Calibri"/>
              </a:rPr>
              <a:t>(Elemento e);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  </a:t>
            </a:r>
            <a:r>
              <a:rPr lang="es-ES_tradnl" b="1" dirty="0" err="1" smtClean="0">
                <a:latin typeface="Courier New"/>
                <a:ea typeface="Calibri"/>
              </a:rPr>
              <a:t>public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>
                <a:latin typeface="Courier New"/>
                <a:ea typeface="Calibri"/>
              </a:rPr>
              <a:t>boolean</a:t>
            </a: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esMayor</a:t>
            </a:r>
            <a:r>
              <a:rPr lang="es-ES_tradnl" b="1" dirty="0" smtClean="0">
                <a:latin typeface="Courier New"/>
                <a:ea typeface="Calibri"/>
              </a:rPr>
              <a:t>(Elemento </a:t>
            </a:r>
            <a:r>
              <a:rPr lang="es-ES_tradnl" b="1" dirty="0">
                <a:latin typeface="Courier New"/>
                <a:ea typeface="Calibri"/>
              </a:rPr>
              <a:t>e);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}</a:t>
            </a:r>
            <a:endParaRPr lang="es-AR" b="1" dirty="0"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25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9" name="8 Rectángulo"/>
          <p:cNvSpPr/>
          <p:nvPr/>
        </p:nvSpPr>
        <p:spPr>
          <a:xfrm>
            <a:off x="539552" y="2564904"/>
            <a:ext cx="7704856" cy="3970318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 err="1">
                <a:latin typeface="Courier New"/>
                <a:ea typeface="Calibri"/>
              </a:rPr>
              <a:t>c</a:t>
            </a:r>
            <a:r>
              <a:rPr lang="es-ES_tradnl" b="1" dirty="0" err="1" smtClean="0">
                <a:latin typeface="Courier New"/>
                <a:ea typeface="Calibri"/>
              </a:rPr>
              <a:t>lass</a:t>
            </a:r>
            <a:r>
              <a:rPr lang="es-ES_tradnl" b="1" dirty="0" smtClean="0">
                <a:latin typeface="Courier New"/>
                <a:ea typeface="Calibri"/>
              </a:rPr>
              <a:t> Articulo </a:t>
            </a:r>
            <a:r>
              <a:rPr lang="es-ES_tradnl" b="1" dirty="0" err="1" smtClean="0">
                <a:solidFill>
                  <a:srgbClr val="FF0000"/>
                </a:solidFill>
                <a:latin typeface="Courier New"/>
                <a:ea typeface="Calibri"/>
              </a:rPr>
              <a:t>extends</a:t>
            </a:r>
            <a:r>
              <a:rPr lang="es-ES_tradnl" b="1" dirty="0" smtClean="0">
                <a:solidFill>
                  <a:srgbClr val="FF0000"/>
                </a:solidFill>
                <a:latin typeface="Courier New"/>
                <a:ea typeface="Calibri"/>
              </a:rPr>
              <a:t> </a:t>
            </a:r>
            <a:r>
              <a:rPr lang="es-ES_tradnl" b="1" dirty="0" smtClean="0">
                <a:latin typeface="Courier New"/>
                <a:ea typeface="Calibri"/>
              </a:rPr>
              <a:t>Elemento {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//Atributos de instancia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…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//Constructor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…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//Comandos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…</a:t>
            </a:r>
            <a:endParaRPr lang="es-ES_tradnl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//Consultas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  </a:t>
            </a:r>
            <a:r>
              <a:rPr lang="es-ES_tradnl" b="1" dirty="0" err="1" smtClean="0">
                <a:latin typeface="Courier New"/>
                <a:ea typeface="Calibri"/>
              </a:rPr>
              <a:t>public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boolean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equals</a:t>
            </a:r>
            <a:r>
              <a:rPr lang="es-ES_tradnl" b="1" dirty="0" smtClean="0">
                <a:latin typeface="Courier New"/>
                <a:ea typeface="Calibri"/>
              </a:rPr>
              <a:t>(Elemento e){</a:t>
            </a:r>
          </a:p>
          <a:p>
            <a:pPr>
              <a:spcAft>
                <a:spcPts val="0"/>
              </a:spcAft>
            </a:pP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smtClean="0">
                <a:latin typeface="Courier New"/>
                <a:ea typeface="Calibri"/>
              </a:rPr>
              <a:t> …}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  </a:t>
            </a:r>
            <a:r>
              <a:rPr lang="es-ES_tradnl" b="1" dirty="0" err="1" smtClean="0">
                <a:latin typeface="Courier New"/>
                <a:ea typeface="Calibri"/>
              </a:rPr>
              <a:t>public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>
                <a:latin typeface="Courier New"/>
                <a:ea typeface="Calibri"/>
              </a:rPr>
              <a:t>boolean</a:t>
            </a: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esMayor</a:t>
            </a:r>
            <a:r>
              <a:rPr lang="es-ES_tradnl" b="1" dirty="0" smtClean="0">
                <a:latin typeface="Courier New"/>
                <a:ea typeface="Calibri"/>
              </a:rPr>
              <a:t>(Elemento </a:t>
            </a:r>
            <a:r>
              <a:rPr lang="es-ES_tradnl" b="1" dirty="0">
                <a:latin typeface="Courier New"/>
                <a:ea typeface="Calibri"/>
              </a:rPr>
              <a:t>e</a:t>
            </a:r>
            <a:r>
              <a:rPr lang="es-ES_tradnl" b="1" dirty="0" smtClean="0">
                <a:latin typeface="Courier New"/>
                <a:ea typeface="Calibri"/>
              </a:rPr>
              <a:t>)</a:t>
            </a:r>
            <a:r>
              <a:rPr lang="es-ES_tradnl" b="1" dirty="0">
                <a:latin typeface="Courier New"/>
                <a:ea typeface="Calibri"/>
              </a:rPr>
              <a:t> {</a:t>
            </a:r>
          </a:p>
          <a:p>
            <a:pPr>
              <a:spcAft>
                <a:spcPts val="0"/>
              </a:spcAft>
            </a:pPr>
            <a:r>
              <a:rPr lang="es-ES_tradnl" b="1" dirty="0">
                <a:latin typeface="Courier New"/>
                <a:ea typeface="Calibri"/>
              </a:rPr>
              <a:t>  …};</a:t>
            </a:r>
          </a:p>
          <a:p>
            <a:pPr>
              <a:spcAft>
                <a:spcPts val="0"/>
              </a:spcAft>
            </a:pPr>
            <a:endParaRPr lang="es-ES_tradnl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}</a:t>
            </a:r>
            <a:endParaRPr lang="es-AR" b="1" dirty="0">
              <a:latin typeface="Courier New"/>
              <a:ea typeface="Calibri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39552" y="1340768"/>
            <a:ext cx="7704856" cy="120032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AR" b="1" dirty="0" err="1">
                <a:latin typeface="Courier New"/>
                <a:ea typeface="Calibri"/>
              </a:rPr>
              <a:t>a</a:t>
            </a:r>
            <a:r>
              <a:rPr lang="es-AR" b="1" dirty="0" err="1" smtClean="0">
                <a:latin typeface="Courier New"/>
                <a:ea typeface="Calibri"/>
              </a:rPr>
              <a:t>bstract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class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ES_tradnl" b="1" dirty="0" smtClean="0">
                <a:latin typeface="Courier New"/>
                <a:ea typeface="Calibri"/>
              </a:rPr>
              <a:t>Elemento {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  </a:t>
            </a:r>
            <a:r>
              <a:rPr lang="es-ES_tradnl" b="1" dirty="0" err="1" smtClean="0">
                <a:latin typeface="Courier New"/>
                <a:ea typeface="Calibri"/>
              </a:rPr>
              <a:t>abstract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public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boolean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equals</a:t>
            </a:r>
            <a:r>
              <a:rPr lang="es-ES_tradnl" b="1" dirty="0" smtClean="0">
                <a:latin typeface="Courier New"/>
                <a:ea typeface="Calibri"/>
              </a:rPr>
              <a:t>(Elemento e);</a:t>
            </a:r>
          </a:p>
          <a:p>
            <a:pPr>
              <a:spcAft>
                <a:spcPts val="0"/>
              </a:spcAft>
            </a:pP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abstract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>
                <a:latin typeface="Courier New"/>
                <a:ea typeface="Calibri"/>
              </a:rPr>
              <a:t>public</a:t>
            </a: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err="1">
                <a:latin typeface="Courier New"/>
                <a:ea typeface="Calibri"/>
              </a:rPr>
              <a:t>boolean</a:t>
            </a: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esMayor</a:t>
            </a:r>
            <a:r>
              <a:rPr lang="es-ES_tradnl" b="1" dirty="0" smtClean="0">
                <a:latin typeface="Courier New"/>
                <a:ea typeface="Calibri"/>
              </a:rPr>
              <a:t>(Elemento </a:t>
            </a:r>
            <a:r>
              <a:rPr lang="es-ES_tradnl" b="1" dirty="0">
                <a:latin typeface="Courier New"/>
                <a:ea typeface="Calibri"/>
              </a:rPr>
              <a:t>e);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}</a:t>
            </a:r>
            <a:endParaRPr lang="es-AR" b="1" dirty="0"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429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9" name="8 Rectángulo"/>
          <p:cNvSpPr/>
          <p:nvPr/>
        </p:nvSpPr>
        <p:spPr>
          <a:xfrm>
            <a:off x="395536" y="2708920"/>
            <a:ext cx="7704856" cy="3970318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ES_tradnl" b="1" dirty="0" err="1">
                <a:latin typeface="Courier New"/>
                <a:ea typeface="Calibri"/>
              </a:rPr>
              <a:t>c</a:t>
            </a:r>
            <a:r>
              <a:rPr lang="es-ES_tradnl" b="1" dirty="0" err="1" smtClean="0">
                <a:latin typeface="Courier New"/>
                <a:ea typeface="Calibri"/>
              </a:rPr>
              <a:t>lass</a:t>
            </a:r>
            <a:r>
              <a:rPr lang="es-ES_tradnl" b="1" dirty="0" smtClean="0">
                <a:latin typeface="Courier New"/>
                <a:ea typeface="Calibri"/>
              </a:rPr>
              <a:t> Articulo </a:t>
            </a:r>
            <a:r>
              <a:rPr lang="es-ES_tradnl" b="1" dirty="0" err="1" smtClean="0">
                <a:solidFill>
                  <a:srgbClr val="FF0000"/>
                </a:solidFill>
                <a:latin typeface="Courier New"/>
                <a:ea typeface="Calibri"/>
              </a:rPr>
              <a:t>implements</a:t>
            </a:r>
            <a:r>
              <a:rPr lang="es-ES_tradnl" b="1" dirty="0" smtClean="0">
                <a:solidFill>
                  <a:srgbClr val="FF0000"/>
                </a:solidFill>
                <a:latin typeface="Courier New"/>
                <a:ea typeface="Calibri"/>
              </a:rPr>
              <a:t> </a:t>
            </a:r>
            <a:r>
              <a:rPr lang="es-ES_tradnl" b="1" dirty="0" smtClean="0">
                <a:latin typeface="Courier New"/>
                <a:ea typeface="Calibri"/>
              </a:rPr>
              <a:t>Elemento {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//Atributos de instancia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…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//Constructor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…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//Comandos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…</a:t>
            </a:r>
            <a:endParaRPr lang="es-ES_tradnl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//Consultas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  </a:t>
            </a:r>
            <a:r>
              <a:rPr lang="es-ES_tradnl" b="1" dirty="0" err="1" smtClean="0">
                <a:latin typeface="Courier New"/>
                <a:ea typeface="Calibri"/>
              </a:rPr>
              <a:t>public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boolean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equals</a:t>
            </a:r>
            <a:r>
              <a:rPr lang="es-ES_tradnl" b="1" dirty="0" smtClean="0">
                <a:latin typeface="Courier New"/>
                <a:ea typeface="Calibri"/>
              </a:rPr>
              <a:t>(Elemento e){</a:t>
            </a:r>
          </a:p>
          <a:p>
            <a:pPr>
              <a:spcAft>
                <a:spcPts val="0"/>
              </a:spcAft>
            </a:pP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smtClean="0">
                <a:latin typeface="Courier New"/>
                <a:ea typeface="Calibri"/>
              </a:rPr>
              <a:t> …}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  </a:t>
            </a:r>
            <a:r>
              <a:rPr lang="es-ES_tradnl" b="1" dirty="0" err="1" smtClean="0">
                <a:latin typeface="Courier New"/>
                <a:ea typeface="Calibri"/>
              </a:rPr>
              <a:t>public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>
                <a:latin typeface="Courier New"/>
                <a:ea typeface="Calibri"/>
              </a:rPr>
              <a:t>boolean</a:t>
            </a: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esMayor</a:t>
            </a:r>
            <a:r>
              <a:rPr lang="es-ES_tradnl" b="1" dirty="0" smtClean="0">
                <a:latin typeface="Courier New"/>
                <a:ea typeface="Calibri"/>
              </a:rPr>
              <a:t>(Elemento </a:t>
            </a:r>
            <a:r>
              <a:rPr lang="es-ES_tradnl" b="1" dirty="0">
                <a:latin typeface="Courier New"/>
                <a:ea typeface="Calibri"/>
              </a:rPr>
              <a:t>e</a:t>
            </a:r>
            <a:r>
              <a:rPr lang="es-ES_tradnl" b="1" dirty="0" smtClean="0">
                <a:latin typeface="Courier New"/>
                <a:ea typeface="Calibri"/>
              </a:rPr>
              <a:t>)</a:t>
            </a:r>
            <a:r>
              <a:rPr lang="es-ES_tradnl" b="1" dirty="0">
                <a:latin typeface="Courier New"/>
                <a:ea typeface="Calibri"/>
              </a:rPr>
              <a:t> {</a:t>
            </a:r>
          </a:p>
          <a:p>
            <a:pPr>
              <a:spcAft>
                <a:spcPts val="0"/>
              </a:spcAft>
            </a:pPr>
            <a:r>
              <a:rPr lang="es-ES_tradnl" b="1" dirty="0">
                <a:latin typeface="Courier New"/>
                <a:ea typeface="Calibri"/>
              </a:rPr>
              <a:t>  …};</a:t>
            </a:r>
          </a:p>
          <a:p>
            <a:pPr>
              <a:spcAft>
                <a:spcPts val="0"/>
              </a:spcAft>
            </a:pPr>
            <a:endParaRPr lang="es-ES_tradnl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}</a:t>
            </a:r>
            <a:endParaRPr lang="es-AR" b="1" dirty="0">
              <a:latin typeface="Courier New"/>
              <a:ea typeface="Calibri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95536" y="1412776"/>
            <a:ext cx="7704856" cy="120032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AR" b="1" dirty="0">
                <a:latin typeface="Courier New"/>
                <a:ea typeface="Calibri"/>
              </a:rPr>
              <a:t>i</a:t>
            </a:r>
            <a:r>
              <a:rPr lang="es-AR" b="1" dirty="0" smtClean="0">
                <a:latin typeface="Courier New"/>
                <a:ea typeface="Calibri"/>
              </a:rPr>
              <a:t>nterface </a:t>
            </a:r>
            <a:r>
              <a:rPr lang="es-ES_tradnl" b="1" dirty="0" smtClean="0">
                <a:latin typeface="Courier New"/>
                <a:ea typeface="Calibri"/>
              </a:rPr>
              <a:t>Elemento {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  </a:t>
            </a:r>
            <a:r>
              <a:rPr lang="es-ES_tradnl" b="1" dirty="0" err="1" smtClean="0">
                <a:latin typeface="Courier New"/>
                <a:ea typeface="Calibri"/>
              </a:rPr>
              <a:t>public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boolean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equals</a:t>
            </a:r>
            <a:r>
              <a:rPr lang="es-ES_tradnl" b="1" dirty="0" smtClean="0">
                <a:latin typeface="Courier New"/>
                <a:ea typeface="Calibri"/>
              </a:rPr>
              <a:t>(Elemento e);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  </a:t>
            </a:r>
            <a:r>
              <a:rPr lang="es-ES_tradnl" b="1" dirty="0" err="1" smtClean="0">
                <a:latin typeface="Courier New"/>
                <a:ea typeface="Calibri"/>
              </a:rPr>
              <a:t>public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>
                <a:latin typeface="Courier New"/>
                <a:ea typeface="Calibri"/>
              </a:rPr>
              <a:t>boolean</a:t>
            </a: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esMayor</a:t>
            </a:r>
            <a:r>
              <a:rPr lang="es-ES_tradnl" b="1" dirty="0" smtClean="0">
                <a:latin typeface="Courier New"/>
                <a:ea typeface="Calibri"/>
              </a:rPr>
              <a:t>(Elemento </a:t>
            </a:r>
            <a:r>
              <a:rPr lang="es-ES_tradnl" b="1" dirty="0">
                <a:latin typeface="Courier New"/>
                <a:ea typeface="Calibri"/>
              </a:rPr>
              <a:t>e);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}</a:t>
            </a:r>
            <a:endParaRPr lang="es-AR" b="1" dirty="0"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27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24" name="23 Rectángulo"/>
          <p:cNvSpPr/>
          <p:nvPr/>
        </p:nvSpPr>
        <p:spPr>
          <a:xfrm>
            <a:off x="539552" y="1340768"/>
            <a:ext cx="7704856" cy="397031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AR" b="1" dirty="0" err="1">
                <a:latin typeface="Courier New"/>
                <a:ea typeface="Calibri"/>
              </a:rPr>
              <a:t>c</a:t>
            </a:r>
            <a:r>
              <a:rPr lang="es-AR" b="1" dirty="0" err="1" smtClean="0">
                <a:latin typeface="Courier New"/>
                <a:ea typeface="Calibri"/>
              </a:rPr>
              <a:t>lass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Mensajeria</a:t>
            </a:r>
            <a:r>
              <a:rPr lang="es-ES_tradnl" b="1" dirty="0" smtClean="0">
                <a:latin typeface="Courier New"/>
                <a:ea typeface="Calibri"/>
              </a:rPr>
              <a:t>{</a:t>
            </a:r>
          </a:p>
          <a:p>
            <a:pPr>
              <a:spcAft>
                <a:spcPts val="0"/>
              </a:spcAft>
            </a:pPr>
            <a:r>
              <a:rPr lang="es-ES_tradnl" b="1" dirty="0" err="1">
                <a:latin typeface="Courier New"/>
                <a:ea typeface="Calibri"/>
              </a:rPr>
              <a:t>p</a:t>
            </a:r>
            <a:r>
              <a:rPr lang="es-ES_tradnl" b="1" dirty="0" err="1" smtClean="0">
                <a:latin typeface="Courier New"/>
                <a:ea typeface="Calibri"/>
              </a:rPr>
              <a:t>rivate</a:t>
            </a:r>
            <a:r>
              <a:rPr lang="es-ES_tradnl" b="1" dirty="0" smtClean="0">
                <a:latin typeface="Courier New"/>
                <a:ea typeface="Calibri"/>
              </a:rPr>
              <a:t> Correo </a:t>
            </a:r>
            <a:r>
              <a:rPr lang="es-ES_tradnl" b="1" dirty="0" err="1" smtClean="0">
                <a:latin typeface="Courier New"/>
                <a:ea typeface="Calibri"/>
              </a:rPr>
              <a:t>correo</a:t>
            </a:r>
            <a:r>
              <a:rPr lang="es-ES_tradnl" b="1" dirty="0" smtClean="0">
                <a:latin typeface="Courier New"/>
                <a:ea typeface="Calibri"/>
              </a:rPr>
              <a:t>;</a:t>
            </a:r>
          </a:p>
          <a:p>
            <a:pPr>
              <a:spcAft>
                <a:spcPts val="0"/>
              </a:spcAft>
            </a:pPr>
            <a:r>
              <a:rPr lang="es-ES_tradnl" b="1" dirty="0" err="1">
                <a:latin typeface="Courier New"/>
                <a:ea typeface="Calibri"/>
              </a:rPr>
              <a:t>p</a:t>
            </a:r>
            <a:r>
              <a:rPr lang="es-ES_tradnl" b="1" dirty="0" err="1" smtClean="0">
                <a:latin typeface="Courier New"/>
                <a:ea typeface="Calibri"/>
              </a:rPr>
              <a:t>ublic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void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gestionCorreo</a:t>
            </a:r>
            <a:r>
              <a:rPr lang="es-ES_tradnl" b="1" dirty="0" smtClean="0">
                <a:latin typeface="Courier New"/>
                <a:ea typeface="Calibri"/>
              </a:rPr>
              <a:t>{</a:t>
            </a:r>
          </a:p>
          <a:p>
            <a:pPr>
              <a:spcAft>
                <a:spcPts val="0"/>
              </a:spcAft>
            </a:pPr>
            <a:endParaRPr lang="es-ES_tradnl" b="1" dirty="0" smtClean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smtClean="0">
                <a:latin typeface="Courier New"/>
                <a:ea typeface="Calibri"/>
              </a:rPr>
              <a:t> Correo </a:t>
            </a:r>
            <a:r>
              <a:rPr lang="es-ES_tradnl" b="1" dirty="0" err="1" smtClean="0">
                <a:latin typeface="Courier New"/>
                <a:ea typeface="Calibri"/>
              </a:rPr>
              <a:t>correo</a:t>
            </a:r>
            <a:r>
              <a:rPr lang="es-ES_tradnl" b="1" dirty="0" smtClean="0">
                <a:latin typeface="Courier New"/>
                <a:ea typeface="Calibri"/>
              </a:rPr>
              <a:t> = new Correo (n);</a:t>
            </a:r>
          </a:p>
          <a:p>
            <a:pPr>
              <a:spcAft>
                <a:spcPts val="0"/>
              </a:spcAft>
            </a:pP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smtClean="0">
                <a:latin typeface="Courier New"/>
                <a:ea typeface="Calibri"/>
              </a:rPr>
              <a:t> Mensaje m = new Mensaje (…);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…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  </a:t>
            </a:r>
            <a:r>
              <a:rPr lang="es-ES_tradnl" b="1" dirty="0" err="1" smtClean="0">
                <a:latin typeface="Courier New"/>
                <a:ea typeface="Calibri"/>
              </a:rPr>
              <a:t>correo.insertar</a:t>
            </a:r>
            <a:r>
              <a:rPr lang="es-ES_tradnl" b="1" dirty="0" smtClean="0">
                <a:latin typeface="Courier New"/>
                <a:ea typeface="Calibri"/>
              </a:rPr>
              <a:t>(m);</a:t>
            </a:r>
            <a:endParaRPr lang="es-ES_tradnl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…</a:t>
            </a:r>
          </a:p>
          <a:p>
            <a:pPr>
              <a:spcAft>
                <a:spcPts val="0"/>
              </a:spcAft>
            </a:pPr>
            <a:endParaRPr lang="es-ES_tradnl" b="1" dirty="0" smtClean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}</a:t>
            </a:r>
            <a:endParaRPr lang="es-ES_tradnl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endParaRPr lang="es-ES_tradnl" b="1" dirty="0" smtClean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endParaRPr lang="es-ES_tradnl" b="1" dirty="0" smtClean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}</a:t>
            </a:r>
            <a:endParaRPr lang="es-AR" b="1" dirty="0">
              <a:latin typeface="Courier New"/>
              <a:ea typeface="Calibri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539552" y="5301208"/>
            <a:ext cx="7620000" cy="836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AR" sz="2400" dirty="0" smtClean="0"/>
              <a:t>Un objeto de clase Correo puede recibir cualquiera de los mensajes que corresponden a servicios provistos por </a:t>
            </a:r>
            <a:r>
              <a:rPr lang="es-AR" sz="2400" dirty="0" err="1" smtClean="0"/>
              <a:t>Coleccion</a:t>
            </a:r>
            <a:r>
              <a:rPr lang="es-AR" sz="2400" dirty="0" smtClean="0"/>
              <a:t>. </a:t>
            </a:r>
            <a:endParaRPr lang="es-AR" sz="2000" b="1" dirty="0">
              <a:latin typeface="Courier New"/>
              <a:ea typeface="Calibri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1331640" y="3757096"/>
            <a:ext cx="6624736" cy="1112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AR" sz="2400" dirty="0" smtClean="0"/>
              <a:t>En la clase </a:t>
            </a:r>
            <a:r>
              <a:rPr lang="es-AR" sz="1800" b="1" dirty="0" err="1">
                <a:solidFill>
                  <a:schemeClr val="dk1"/>
                </a:solidFill>
                <a:latin typeface="Courier New"/>
                <a:ea typeface="Calibri"/>
              </a:rPr>
              <a:t>Mensajeria</a:t>
            </a:r>
            <a:r>
              <a:rPr lang="es-AR" sz="2400" dirty="0" smtClean="0"/>
              <a:t>  el objeto ligado a la variable </a:t>
            </a:r>
            <a:r>
              <a:rPr lang="es-AR" sz="1800" b="1" dirty="0">
                <a:solidFill>
                  <a:schemeClr val="dk1"/>
                </a:solidFill>
                <a:latin typeface="Courier New"/>
                <a:ea typeface="Calibri"/>
              </a:rPr>
              <a:t>correo</a:t>
            </a:r>
            <a:r>
              <a:rPr lang="es-AR" sz="2400" dirty="0" smtClean="0"/>
              <a:t> siempre recibe el mensaje </a:t>
            </a:r>
            <a:r>
              <a:rPr lang="es-AR" sz="1800" b="1" dirty="0">
                <a:solidFill>
                  <a:schemeClr val="dk1"/>
                </a:solidFill>
                <a:latin typeface="Courier New"/>
                <a:ea typeface="Calibri"/>
              </a:rPr>
              <a:t>insertar</a:t>
            </a:r>
            <a:r>
              <a:rPr lang="es-AR" sz="2400" dirty="0" smtClean="0"/>
              <a:t> con un parámetro de clase </a:t>
            </a:r>
            <a:r>
              <a:rPr lang="es-AR" sz="1800" b="1" dirty="0">
                <a:solidFill>
                  <a:schemeClr val="dk1"/>
                </a:solidFill>
                <a:latin typeface="Courier New"/>
                <a:ea typeface="Calibri"/>
              </a:rPr>
              <a:t>Mensaje</a:t>
            </a:r>
            <a:r>
              <a:rPr lang="es-AR" sz="2400" dirty="0" smtClean="0"/>
              <a:t>.</a:t>
            </a:r>
            <a:endParaRPr lang="es-AR" sz="2000" b="1" dirty="0"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150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7" name="6 Rectángulo"/>
          <p:cNvSpPr/>
          <p:nvPr/>
        </p:nvSpPr>
        <p:spPr>
          <a:xfrm>
            <a:off x="2483768" y="3284984"/>
            <a:ext cx="3528392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 smtClean="0"/>
              <a:t>insertar (c: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Elemento</a:t>
            </a:r>
            <a:r>
              <a:rPr lang="es-ES" b="1" dirty="0" smtClean="0"/>
              <a:t>)</a:t>
            </a:r>
            <a:endParaRPr lang="es-AR" b="1" dirty="0" smtClean="0"/>
          </a:p>
          <a:p>
            <a:r>
              <a:rPr lang="es-ES" b="1" dirty="0" smtClean="0"/>
              <a:t>eliminar (c: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Elemento</a:t>
            </a:r>
            <a:r>
              <a:rPr lang="es-ES" b="1" dirty="0" smtClean="0"/>
              <a:t>)</a:t>
            </a:r>
            <a:endParaRPr lang="es-AR" b="1" dirty="0" smtClean="0"/>
          </a:p>
          <a:p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cantElementos</a:t>
            </a:r>
            <a:r>
              <a:rPr lang="es-ES" b="1" dirty="0" smtClean="0"/>
              <a:t>():entero</a:t>
            </a:r>
            <a:endParaRPr lang="es-AR" b="1" dirty="0" smtClean="0"/>
          </a:p>
          <a:p>
            <a:r>
              <a:rPr lang="es-ES" b="1" dirty="0" err="1" smtClean="0"/>
              <a:t>estaLlena</a:t>
            </a:r>
            <a:r>
              <a:rPr lang="es-ES" b="1" dirty="0" smtClean="0"/>
              <a:t>():entero</a:t>
            </a:r>
            <a:endParaRPr lang="es-AR" b="1" dirty="0" smtClean="0"/>
          </a:p>
          <a:p>
            <a:r>
              <a:rPr lang="es-AR" b="1" dirty="0" smtClean="0"/>
              <a:t>pertenece (c:Articulo):</a:t>
            </a:r>
            <a:r>
              <a:rPr lang="es-AR" b="1" dirty="0" err="1" smtClean="0"/>
              <a:t>boolean</a:t>
            </a:r>
            <a:endParaRPr lang="es-AR" b="1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2483768" y="2996952"/>
            <a:ext cx="352839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b="1" dirty="0" err="1" smtClean="0"/>
              <a:t>Coleccion</a:t>
            </a:r>
            <a:endParaRPr lang="es-AR" b="1" dirty="0" smtClean="0"/>
          </a:p>
        </p:txBody>
      </p:sp>
      <p:sp>
        <p:nvSpPr>
          <p:cNvPr id="17" name="Right Arrow 23"/>
          <p:cNvSpPr>
            <a:spLocks noChangeArrowheads="1"/>
          </p:cNvSpPr>
          <p:nvPr/>
        </p:nvSpPr>
        <p:spPr bwMode="auto">
          <a:xfrm rot="18178359">
            <a:off x="2358369" y="4956918"/>
            <a:ext cx="685800" cy="245285"/>
          </a:xfrm>
          <a:prstGeom prst="rightArrow">
            <a:avLst>
              <a:gd name="adj1" fmla="val 0"/>
              <a:gd name="adj2" fmla="val 56680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18" name="Right Arrow 23"/>
          <p:cNvSpPr>
            <a:spLocks noChangeArrowheads="1"/>
          </p:cNvSpPr>
          <p:nvPr/>
        </p:nvSpPr>
        <p:spPr bwMode="auto">
          <a:xfrm rot="14748660">
            <a:off x="4481477" y="4965547"/>
            <a:ext cx="685800" cy="245285"/>
          </a:xfrm>
          <a:prstGeom prst="rightArrow">
            <a:avLst>
              <a:gd name="adj1" fmla="val 0"/>
              <a:gd name="adj2" fmla="val 56680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395536" y="5302949"/>
            <a:ext cx="345638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b="1" dirty="0" err="1" smtClean="0">
                <a:solidFill>
                  <a:srgbClr val="FF0000"/>
                </a:solidFill>
              </a:rPr>
              <a:t>filtroAsunto</a:t>
            </a:r>
            <a:r>
              <a:rPr lang="es-AR" b="1" dirty="0" smtClean="0">
                <a:solidFill>
                  <a:srgbClr val="FF0000"/>
                </a:solidFill>
              </a:rPr>
              <a:t>(a:String):Correo</a:t>
            </a:r>
          </a:p>
          <a:p>
            <a:endParaRPr lang="es-AR" b="1" dirty="0" smtClean="0">
              <a:solidFill>
                <a:srgbClr val="FF0000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4427984" y="5302949"/>
            <a:ext cx="352839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b="1" dirty="0" err="1" smtClean="0">
                <a:solidFill>
                  <a:srgbClr val="FF0000"/>
                </a:solidFill>
              </a:rPr>
              <a:t>depreciarRubro</a:t>
            </a:r>
            <a:r>
              <a:rPr lang="es-AR" b="1" dirty="0" smtClean="0">
                <a:solidFill>
                  <a:srgbClr val="FF0000"/>
                </a:solidFill>
              </a:rPr>
              <a:t> (r:entero,p:real)</a:t>
            </a:r>
          </a:p>
          <a:p>
            <a:r>
              <a:rPr lang="es-AR" b="1" dirty="0" err="1" smtClean="0">
                <a:solidFill>
                  <a:srgbClr val="FF0000"/>
                </a:solidFill>
              </a:rPr>
              <a:t>unAnio</a:t>
            </a:r>
            <a:r>
              <a:rPr lang="es-AR" b="1" dirty="0" smtClean="0">
                <a:solidFill>
                  <a:srgbClr val="FF0000"/>
                </a:solidFill>
              </a:rPr>
              <a:t>(a:entero):Inventario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395536" y="5014917"/>
            <a:ext cx="345638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b="1" dirty="0" smtClean="0"/>
              <a:t>Correo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4427984" y="5014917"/>
            <a:ext cx="352839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b="1" dirty="0" smtClean="0"/>
              <a:t>Inventario</a:t>
            </a:r>
          </a:p>
        </p:txBody>
      </p:sp>
      <p:sp>
        <p:nvSpPr>
          <p:cNvPr id="2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52736"/>
          </a:xfrm>
        </p:spPr>
        <p:txBody>
          <a:bodyPr/>
          <a:lstStyle/>
          <a:p>
            <a:pPr marL="0" indent="0">
              <a:buNone/>
            </a:pPr>
            <a:r>
              <a:rPr lang="es-AR" dirty="0" smtClean="0"/>
              <a:t>Las componentes de una instancia de  </a:t>
            </a:r>
            <a:r>
              <a:rPr lang="es-AR" dirty="0" err="1" smtClean="0"/>
              <a:t>Coleccion</a:t>
            </a:r>
            <a:r>
              <a:rPr lang="es-AR" dirty="0" smtClean="0"/>
              <a:t> tienen tipo estático Elemento, lo cual asegura que están definidos los métodos </a:t>
            </a:r>
            <a:r>
              <a:rPr lang="es-AR" dirty="0" err="1" smtClean="0"/>
              <a:t>equals</a:t>
            </a:r>
            <a:r>
              <a:rPr lang="es-AR" dirty="0" smtClean="0"/>
              <a:t> y </a:t>
            </a:r>
            <a:r>
              <a:rPr lang="es-AR" dirty="0" err="1" smtClean="0"/>
              <a:t>esMayor</a:t>
            </a:r>
            <a:r>
              <a:rPr lang="es-AR" dirty="0" smtClean="0"/>
              <a:t>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2511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24" name="23 Rectángulo"/>
          <p:cNvSpPr/>
          <p:nvPr/>
        </p:nvSpPr>
        <p:spPr>
          <a:xfrm>
            <a:off x="539552" y="1340768"/>
            <a:ext cx="7704856" cy="3970318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AR" b="1" dirty="0" err="1">
                <a:latin typeface="Courier New"/>
                <a:ea typeface="Calibri"/>
              </a:rPr>
              <a:t>c</a:t>
            </a:r>
            <a:r>
              <a:rPr lang="es-AR" b="1" dirty="0" err="1" smtClean="0">
                <a:latin typeface="Courier New"/>
                <a:ea typeface="Calibri"/>
              </a:rPr>
              <a:t>lass</a:t>
            </a:r>
            <a:r>
              <a:rPr lang="es-AR" b="1" dirty="0" smtClean="0">
                <a:latin typeface="Courier New"/>
                <a:ea typeface="Calibri"/>
              </a:rPr>
              <a:t> Correo </a:t>
            </a:r>
            <a:r>
              <a:rPr lang="es-AR" b="1" dirty="0" err="1" smtClean="0">
                <a:latin typeface="Courier New"/>
                <a:ea typeface="Calibri"/>
              </a:rPr>
              <a:t>extends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Coleccion</a:t>
            </a:r>
            <a:r>
              <a:rPr lang="es-AR" b="1" dirty="0" smtClean="0">
                <a:latin typeface="Courier New"/>
                <a:ea typeface="Calibri"/>
              </a:rPr>
              <a:t> {</a:t>
            </a:r>
          </a:p>
          <a:p>
            <a:pPr>
              <a:spcAft>
                <a:spcPts val="0"/>
              </a:spcAft>
            </a:pPr>
            <a:r>
              <a:rPr lang="es-AR" b="1" dirty="0" err="1">
                <a:latin typeface="Courier New"/>
                <a:ea typeface="Calibri"/>
              </a:rPr>
              <a:t>p</a:t>
            </a:r>
            <a:r>
              <a:rPr lang="es-AR" b="1" dirty="0" err="1" smtClean="0">
                <a:latin typeface="Courier New"/>
                <a:ea typeface="Calibri"/>
              </a:rPr>
              <a:t>ublic</a:t>
            </a:r>
            <a:r>
              <a:rPr lang="es-AR" b="1" dirty="0" smtClean="0">
                <a:latin typeface="Courier New"/>
                <a:ea typeface="Calibri"/>
              </a:rPr>
              <a:t> Correo(</a:t>
            </a:r>
            <a:r>
              <a:rPr lang="es-AR" b="1" dirty="0" err="1" smtClean="0">
                <a:latin typeface="Courier New"/>
                <a:ea typeface="Calibri"/>
              </a:rPr>
              <a:t>int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max</a:t>
            </a:r>
            <a:r>
              <a:rPr lang="es-AR" b="1" dirty="0" smtClean="0">
                <a:latin typeface="Courier New"/>
                <a:ea typeface="Calibri"/>
              </a:rPr>
              <a:t>){</a:t>
            </a:r>
          </a:p>
          <a:p>
            <a:pPr>
              <a:spcAft>
                <a:spcPts val="0"/>
              </a:spcAft>
            </a:pPr>
            <a:r>
              <a:rPr lang="es-AR" b="1" dirty="0">
                <a:latin typeface="Courier New"/>
                <a:ea typeface="Calibri"/>
              </a:rPr>
              <a:t> 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super</a:t>
            </a:r>
            <a:r>
              <a:rPr lang="es-AR" b="1" dirty="0" smtClean="0">
                <a:latin typeface="Courier New"/>
                <a:ea typeface="Calibri"/>
              </a:rPr>
              <a:t>(</a:t>
            </a:r>
            <a:r>
              <a:rPr lang="es-AR" b="1" dirty="0" err="1" smtClean="0">
                <a:latin typeface="Courier New"/>
                <a:ea typeface="Calibri"/>
              </a:rPr>
              <a:t>max</a:t>
            </a:r>
            <a:r>
              <a:rPr lang="es-AR" b="1" dirty="0" smtClean="0">
                <a:latin typeface="Courier New"/>
                <a:ea typeface="Calibri"/>
              </a:rPr>
              <a:t>); }</a:t>
            </a:r>
          </a:p>
          <a:p>
            <a:pPr>
              <a:spcAft>
                <a:spcPts val="0"/>
              </a:spcAft>
            </a:pPr>
            <a:r>
              <a:rPr lang="es-AR" b="1" dirty="0" err="1" smtClean="0">
                <a:latin typeface="Courier New"/>
                <a:ea typeface="Calibri"/>
              </a:rPr>
              <a:t>public</a:t>
            </a:r>
            <a:r>
              <a:rPr lang="es-AR" b="1" dirty="0" smtClean="0">
                <a:latin typeface="Courier New"/>
                <a:ea typeface="Calibri"/>
              </a:rPr>
              <a:t> Inventario </a:t>
            </a:r>
            <a:r>
              <a:rPr lang="es-AR" b="1" dirty="0" err="1" smtClean="0">
                <a:latin typeface="Courier New"/>
                <a:ea typeface="Calibri"/>
              </a:rPr>
              <a:t>FiltroAsunto</a:t>
            </a:r>
            <a:r>
              <a:rPr lang="es-AR" b="1" dirty="0" smtClean="0">
                <a:latin typeface="Courier New"/>
                <a:ea typeface="Calibri"/>
              </a:rPr>
              <a:t> ( </a:t>
            </a:r>
            <a:r>
              <a:rPr lang="es-AR" b="1" dirty="0" err="1" smtClean="0">
                <a:solidFill>
                  <a:schemeClr val="tx2"/>
                </a:solidFill>
                <a:latin typeface="Courier New"/>
                <a:ea typeface="Calibri"/>
              </a:rPr>
              <a:t>String</a:t>
            </a:r>
            <a:r>
              <a:rPr lang="es-AR" b="1" dirty="0" smtClean="0">
                <a:solidFill>
                  <a:schemeClr val="tx2"/>
                </a:solidFill>
                <a:latin typeface="Courier New"/>
                <a:ea typeface="Calibri"/>
              </a:rPr>
              <a:t> a</a:t>
            </a:r>
            <a:r>
              <a:rPr lang="es-AR" b="1" dirty="0" smtClean="0">
                <a:latin typeface="Courier New"/>
                <a:ea typeface="Calibri"/>
              </a:rPr>
              <a:t>){</a:t>
            </a:r>
          </a:p>
          <a:p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/*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s-A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etorna </a:t>
            </a:r>
            <a:r>
              <a:rPr lang="es-AR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una colección con los </a:t>
            </a:r>
            <a:r>
              <a:rPr lang="es-A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mensajes que </a:t>
            </a:r>
            <a:r>
              <a:rPr lang="es-AR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corresponden al asunto a en la colección que recibe el mensaje. 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*/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Correo </a:t>
            </a:r>
            <a:r>
              <a:rPr lang="es-AR" b="1" dirty="0" err="1" smtClean="0">
                <a:latin typeface="Courier New"/>
                <a:ea typeface="Calibri"/>
              </a:rPr>
              <a:t>cor</a:t>
            </a:r>
            <a:r>
              <a:rPr lang="es-AR" b="1" dirty="0" smtClean="0">
                <a:latin typeface="Courier New"/>
                <a:ea typeface="Calibri"/>
              </a:rPr>
              <a:t>= new Correo(</a:t>
            </a:r>
            <a:r>
              <a:rPr lang="es-AR" b="1" dirty="0" err="1" smtClean="0">
                <a:latin typeface="Courier New"/>
                <a:ea typeface="Calibri"/>
              </a:rPr>
              <a:t>cantElementos</a:t>
            </a:r>
            <a:r>
              <a:rPr lang="es-AR" b="1" dirty="0" smtClean="0">
                <a:latin typeface="Courier New"/>
                <a:ea typeface="Calibri"/>
              </a:rPr>
              <a:t>());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</a:t>
            </a:r>
            <a:r>
              <a:rPr lang="es-AR" b="1" dirty="0" err="1" smtClean="0">
                <a:latin typeface="Courier New"/>
                <a:ea typeface="Calibri"/>
              </a:rPr>
              <a:t>for</a:t>
            </a:r>
            <a:r>
              <a:rPr lang="es-AR" b="1" dirty="0" smtClean="0">
                <a:latin typeface="Courier New"/>
                <a:ea typeface="Calibri"/>
              </a:rPr>
              <a:t> (</a:t>
            </a:r>
            <a:r>
              <a:rPr lang="es-AR" b="1" dirty="0" err="1" smtClean="0">
                <a:latin typeface="Courier New"/>
                <a:ea typeface="Calibri"/>
              </a:rPr>
              <a:t>int</a:t>
            </a:r>
            <a:r>
              <a:rPr lang="es-AR" b="1" dirty="0" smtClean="0">
                <a:latin typeface="Courier New"/>
                <a:ea typeface="Calibri"/>
              </a:rPr>
              <a:t> i=0; i&lt;</a:t>
            </a:r>
            <a:r>
              <a:rPr lang="es-AR" b="1" dirty="0" err="1" smtClean="0">
                <a:latin typeface="Courier New"/>
                <a:ea typeface="Calibri"/>
              </a:rPr>
              <a:t>cantElementos</a:t>
            </a:r>
            <a:r>
              <a:rPr lang="es-AR" b="1" dirty="0" smtClean="0">
                <a:latin typeface="Courier New"/>
                <a:ea typeface="Calibri"/>
              </a:rPr>
              <a:t>();i++){</a:t>
            </a:r>
          </a:p>
          <a:p>
            <a:pPr>
              <a:spcAft>
                <a:spcPts val="0"/>
              </a:spcAft>
            </a:pPr>
            <a:r>
              <a:rPr lang="es-AR" b="1" dirty="0">
                <a:latin typeface="Courier New"/>
                <a:ea typeface="Calibri"/>
              </a:rPr>
              <a:t> </a:t>
            </a:r>
            <a:r>
              <a:rPr lang="es-AR" b="1" dirty="0" smtClean="0">
                <a:latin typeface="Courier New"/>
                <a:ea typeface="Calibri"/>
              </a:rPr>
              <a:t>   Mensaje </a:t>
            </a:r>
            <a:r>
              <a:rPr lang="es-AR" b="1" dirty="0" err="1" smtClean="0">
                <a:latin typeface="Courier New"/>
                <a:ea typeface="Calibri"/>
              </a:rPr>
              <a:t>sms</a:t>
            </a:r>
            <a:r>
              <a:rPr lang="es-AR" b="1" dirty="0" smtClean="0">
                <a:latin typeface="Courier New"/>
                <a:ea typeface="Calibri"/>
              </a:rPr>
              <a:t> = </a:t>
            </a:r>
            <a:r>
              <a:rPr lang="es-AR" b="1" dirty="0" smtClean="0">
                <a:solidFill>
                  <a:srgbClr val="FF0000"/>
                </a:solidFill>
                <a:latin typeface="Courier New"/>
                <a:ea typeface="Calibri"/>
              </a:rPr>
              <a:t>(Mensaje) </a:t>
            </a:r>
            <a:r>
              <a:rPr lang="es-AR" b="1" dirty="0" smtClean="0">
                <a:latin typeface="Courier New"/>
                <a:ea typeface="Calibri"/>
              </a:rPr>
              <a:t>T[i];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  </a:t>
            </a:r>
            <a:r>
              <a:rPr lang="es-AR" b="1" dirty="0" err="1" smtClean="0">
                <a:latin typeface="Courier New"/>
                <a:ea typeface="Calibri"/>
              </a:rPr>
              <a:t>if</a:t>
            </a:r>
            <a:r>
              <a:rPr lang="es-AR" b="1" dirty="0" smtClean="0">
                <a:latin typeface="Courier New"/>
                <a:ea typeface="Calibri"/>
              </a:rPr>
              <a:t> (</a:t>
            </a:r>
            <a:r>
              <a:rPr lang="es-AR" b="1" dirty="0" err="1" smtClean="0">
                <a:latin typeface="Courier New"/>
                <a:ea typeface="Calibri"/>
              </a:rPr>
              <a:t>sms.</a:t>
            </a:r>
            <a:r>
              <a:rPr lang="es-AR" b="1" dirty="0" err="1" smtClean="0">
                <a:solidFill>
                  <a:srgbClr val="FF0000"/>
                </a:solidFill>
                <a:latin typeface="Courier New"/>
                <a:ea typeface="Calibri"/>
              </a:rPr>
              <a:t>obtenerAsunto</a:t>
            </a:r>
            <a:r>
              <a:rPr lang="es-AR" b="1" dirty="0" smtClean="0">
                <a:solidFill>
                  <a:srgbClr val="FF0000"/>
                </a:solidFill>
                <a:latin typeface="Courier New"/>
                <a:ea typeface="Calibri"/>
              </a:rPr>
              <a:t>()</a:t>
            </a:r>
            <a:r>
              <a:rPr lang="es-AR" b="1" dirty="0" smtClean="0">
                <a:latin typeface="Courier New"/>
                <a:ea typeface="Calibri"/>
              </a:rPr>
              <a:t>.</a:t>
            </a:r>
            <a:r>
              <a:rPr lang="es-AR" b="1" dirty="0" err="1" smtClean="0">
                <a:latin typeface="Courier New"/>
                <a:ea typeface="Calibri"/>
              </a:rPr>
              <a:t>equals</a:t>
            </a:r>
            <a:r>
              <a:rPr lang="es-AR" b="1" dirty="0" smtClean="0">
                <a:latin typeface="Courier New"/>
                <a:ea typeface="Calibri"/>
              </a:rPr>
              <a:t>(a))</a:t>
            </a:r>
          </a:p>
          <a:p>
            <a:pPr>
              <a:spcAft>
                <a:spcPts val="0"/>
              </a:spcAft>
            </a:pPr>
            <a:r>
              <a:rPr lang="es-AR" b="1" dirty="0">
                <a:latin typeface="Courier New"/>
                <a:ea typeface="Calibri"/>
              </a:rPr>
              <a:t> </a:t>
            </a:r>
            <a:r>
              <a:rPr lang="es-AR" b="1" dirty="0" smtClean="0">
                <a:latin typeface="Courier New"/>
                <a:ea typeface="Calibri"/>
              </a:rPr>
              <a:t>     </a:t>
            </a:r>
            <a:r>
              <a:rPr lang="es-AR" b="1" dirty="0" err="1" smtClean="0">
                <a:latin typeface="Courier New"/>
                <a:ea typeface="Calibri"/>
              </a:rPr>
              <a:t>cor.insertar</a:t>
            </a:r>
            <a:r>
              <a:rPr lang="es-AR" b="1" dirty="0" smtClean="0">
                <a:latin typeface="Courier New"/>
                <a:ea typeface="Calibri"/>
              </a:rPr>
              <a:t>(T[i]);</a:t>
            </a:r>
            <a:r>
              <a:rPr lang="es-AR" b="1" dirty="0">
                <a:latin typeface="Courier New"/>
                <a:ea typeface="Calibri"/>
              </a:rPr>
              <a:t> </a:t>
            </a:r>
            <a:r>
              <a:rPr lang="es-AR" b="1" dirty="0" smtClean="0">
                <a:latin typeface="Courier New"/>
                <a:ea typeface="Calibri"/>
              </a:rPr>
              <a:t>}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</a:t>
            </a:r>
            <a:r>
              <a:rPr lang="es-AR" b="1" dirty="0" err="1" smtClean="0">
                <a:latin typeface="Courier New"/>
                <a:ea typeface="Calibri"/>
              </a:rPr>
              <a:t>return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cor</a:t>
            </a:r>
            <a:r>
              <a:rPr lang="es-AR" b="1" dirty="0" smtClean="0">
                <a:latin typeface="Courier New"/>
                <a:ea typeface="Calibri"/>
              </a:rPr>
              <a:t>;  </a:t>
            </a:r>
            <a:r>
              <a:rPr lang="es-ES" b="1" dirty="0" smtClean="0">
                <a:latin typeface="Courier New"/>
                <a:ea typeface="Calibri"/>
              </a:rPr>
              <a:t>}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}</a:t>
            </a:r>
            <a:endParaRPr lang="es-AR" b="1" dirty="0">
              <a:latin typeface="Courier New"/>
              <a:ea typeface="Calibri"/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526673" y="5448630"/>
            <a:ext cx="7620000" cy="1220729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s-AR" sz="2400" dirty="0" smtClean="0"/>
              <a:t>Podemos asegurar que el tipo dinámico de </a:t>
            </a:r>
            <a:r>
              <a:rPr lang="es-AR" sz="1800" b="1" dirty="0">
                <a:solidFill>
                  <a:schemeClr val="tx1"/>
                </a:solidFill>
                <a:latin typeface="Courier New"/>
                <a:ea typeface="Calibri"/>
              </a:rPr>
              <a:t>T[i] </a:t>
            </a:r>
            <a:r>
              <a:rPr lang="es-AR" sz="2400" dirty="0" smtClean="0"/>
              <a:t>es </a:t>
            </a:r>
            <a:r>
              <a:rPr lang="es-AR" sz="1800" b="1" dirty="0">
                <a:solidFill>
                  <a:schemeClr val="tx1"/>
                </a:solidFill>
                <a:latin typeface="Courier New"/>
                <a:ea typeface="Calibri"/>
              </a:rPr>
              <a:t>Mensaje</a:t>
            </a:r>
            <a:r>
              <a:rPr lang="es-AR" sz="2400" dirty="0" smtClean="0"/>
              <a:t>.</a:t>
            </a:r>
          </a:p>
          <a:p>
            <a:pPr marL="0" indent="0">
              <a:buNone/>
            </a:pPr>
            <a:r>
              <a:rPr lang="es-AR" sz="2400" dirty="0" smtClean="0"/>
              <a:t>En un objeto de clase </a:t>
            </a:r>
            <a:r>
              <a:rPr lang="es-AR" sz="1800" b="1" dirty="0">
                <a:solidFill>
                  <a:schemeClr val="tx1"/>
                </a:solidFill>
                <a:latin typeface="Courier New"/>
                <a:ea typeface="Calibri"/>
              </a:rPr>
              <a:t>Correo</a:t>
            </a:r>
            <a:r>
              <a:rPr lang="es-AR" sz="2400" dirty="0" smtClean="0"/>
              <a:t> solo se insertan objetos de clase </a:t>
            </a:r>
            <a:r>
              <a:rPr lang="es-AR" sz="1800" b="1" dirty="0">
                <a:solidFill>
                  <a:schemeClr val="tx1"/>
                </a:solidFill>
                <a:latin typeface="Courier New"/>
                <a:ea typeface="Calibri"/>
              </a:rPr>
              <a:t>Mensaje</a:t>
            </a:r>
            <a:r>
              <a:rPr lang="es-AR" sz="2400" dirty="0" smtClean="0"/>
              <a:t>.  </a:t>
            </a:r>
            <a:endParaRPr lang="es-AR" sz="2000" b="1" dirty="0"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749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24" name="23 Rectángulo"/>
          <p:cNvSpPr/>
          <p:nvPr/>
        </p:nvSpPr>
        <p:spPr>
          <a:xfrm>
            <a:off x="539552" y="1340768"/>
            <a:ext cx="7704856" cy="397031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AR" b="1" dirty="0" err="1">
                <a:latin typeface="Courier New"/>
                <a:ea typeface="Calibri"/>
              </a:rPr>
              <a:t>c</a:t>
            </a:r>
            <a:r>
              <a:rPr lang="es-AR" b="1" dirty="0" err="1" smtClean="0">
                <a:latin typeface="Courier New"/>
                <a:ea typeface="Calibri"/>
              </a:rPr>
              <a:t>lass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Mensajeria</a:t>
            </a:r>
            <a:r>
              <a:rPr lang="es-ES_tradnl" b="1" dirty="0" smtClean="0">
                <a:latin typeface="Courier New"/>
                <a:ea typeface="Calibri"/>
              </a:rPr>
              <a:t>{</a:t>
            </a:r>
          </a:p>
          <a:p>
            <a:pPr>
              <a:spcAft>
                <a:spcPts val="0"/>
              </a:spcAft>
            </a:pPr>
            <a:r>
              <a:rPr lang="es-ES_tradnl" b="1" dirty="0" err="1">
                <a:latin typeface="Courier New"/>
                <a:ea typeface="Calibri"/>
              </a:rPr>
              <a:t>p</a:t>
            </a:r>
            <a:r>
              <a:rPr lang="es-ES_tradnl" b="1" dirty="0" err="1" smtClean="0">
                <a:latin typeface="Courier New"/>
                <a:ea typeface="Calibri"/>
              </a:rPr>
              <a:t>rivate</a:t>
            </a:r>
            <a:r>
              <a:rPr lang="es-ES_tradnl" b="1" dirty="0" smtClean="0">
                <a:latin typeface="Courier New"/>
                <a:ea typeface="Calibri"/>
              </a:rPr>
              <a:t> Correo </a:t>
            </a:r>
            <a:r>
              <a:rPr lang="es-ES_tradnl" b="1" dirty="0" err="1" smtClean="0">
                <a:latin typeface="Courier New"/>
                <a:ea typeface="Calibri"/>
              </a:rPr>
              <a:t>correo</a:t>
            </a:r>
            <a:r>
              <a:rPr lang="es-ES_tradnl" b="1" dirty="0" smtClean="0">
                <a:latin typeface="Courier New"/>
                <a:ea typeface="Calibri"/>
              </a:rPr>
              <a:t>;</a:t>
            </a:r>
          </a:p>
          <a:p>
            <a:pPr>
              <a:spcAft>
                <a:spcPts val="0"/>
              </a:spcAft>
            </a:pPr>
            <a:r>
              <a:rPr lang="es-ES_tradnl" b="1" dirty="0" err="1">
                <a:latin typeface="Courier New"/>
                <a:ea typeface="Calibri"/>
              </a:rPr>
              <a:t>p</a:t>
            </a:r>
            <a:r>
              <a:rPr lang="es-ES_tradnl" b="1" dirty="0" err="1" smtClean="0">
                <a:latin typeface="Courier New"/>
                <a:ea typeface="Calibri"/>
              </a:rPr>
              <a:t>ublic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void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gestioCorreo</a:t>
            </a:r>
            <a:r>
              <a:rPr lang="es-ES_tradnl" b="1" dirty="0" smtClean="0">
                <a:latin typeface="Courier New"/>
                <a:ea typeface="Calibri"/>
              </a:rPr>
              <a:t>{</a:t>
            </a:r>
          </a:p>
          <a:p>
            <a:pPr>
              <a:spcAft>
                <a:spcPts val="0"/>
              </a:spcAft>
            </a:pPr>
            <a:endParaRPr lang="es-ES_tradnl" b="1" dirty="0" smtClean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smtClean="0">
                <a:latin typeface="Courier New"/>
                <a:ea typeface="Calibri"/>
              </a:rPr>
              <a:t> correo = new Correo (n);</a:t>
            </a:r>
          </a:p>
          <a:p>
            <a:pPr>
              <a:spcAft>
                <a:spcPts val="0"/>
              </a:spcAft>
            </a:pP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smtClean="0">
                <a:latin typeface="Courier New"/>
                <a:ea typeface="Calibri"/>
              </a:rPr>
              <a:t> Mensaje m = new Mensaje (…);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…</a:t>
            </a:r>
          </a:p>
          <a:p>
            <a:pPr>
              <a:spcAft>
                <a:spcPts val="0"/>
              </a:spcAft>
            </a:pP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correo.insertar</a:t>
            </a:r>
            <a:r>
              <a:rPr lang="es-ES_tradnl" b="1" dirty="0" smtClean="0">
                <a:latin typeface="Courier New"/>
                <a:ea typeface="Calibri"/>
              </a:rPr>
              <a:t>(m);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…</a:t>
            </a:r>
          </a:p>
          <a:p>
            <a:pPr>
              <a:spcAft>
                <a:spcPts val="0"/>
              </a:spcAft>
            </a:pP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String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unAsunto</a:t>
            </a:r>
            <a:r>
              <a:rPr lang="es-ES_tradnl" b="1" dirty="0" smtClean="0">
                <a:latin typeface="Courier New"/>
                <a:ea typeface="Calibri"/>
              </a:rPr>
              <a:t> = …;</a:t>
            </a:r>
          </a:p>
          <a:p>
            <a:pPr>
              <a:spcAft>
                <a:spcPts val="0"/>
              </a:spcAft>
            </a:pPr>
            <a:endParaRPr lang="es-ES_tradnl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  Correo otro = </a:t>
            </a:r>
            <a:r>
              <a:rPr lang="es-ES_tradnl" b="1" dirty="0" err="1" smtClean="0">
                <a:latin typeface="Courier New"/>
                <a:ea typeface="Calibri"/>
              </a:rPr>
              <a:t>correo.filtrarAsunto</a:t>
            </a:r>
            <a:r>
              <a:rPr lang="es-ES_tradnl" b="1" dirty="0" smtClean="0">
                <a:latin typeface="Courier New"/>
                <a:ea typeface="Calibri"/>
              </a:rPr>
              <a:t> (</a:t>
            </a:r>
            <a:r>
              <a:rPr lang="es-ES_tradnl" b="1" dirty="0" err="1" smtClean="0">
                <a:latin typeface="Courier New"/>
                <a:ea typeface="Calibri"/>
              </a:rPr>
              <a:t>unAsunto</a:t>
            </a:r>
            <a:r>
              <a:rPr lang="es-ES_tradnl" b="1" dirty="0" smtClean="0">
                <a:latin typeface="Courier New"/>
                <a:ea typeface="Calibri"/>
              </a:rPr>
              <a:t>);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}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}</a:t>
            </a:r>
            <a:endParaRPr lang="es-AR" b="1" dirty="0">
              <a:latin typeface="Courier New"/>
              <a:ea typeface="Calibri"/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567711" y="5588085"/>
            <a:ext cx="7620000" cy="836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AR" sz="2400" dirty="0" smtClean="0"/>
              <a:t>Un objeto de clase </a:t>
            </a:r>
            <a:r>
              <a:rPr lang="es-AR" sz="1800" b="1" dirty="0">
                <a:solidFill>
                  <a:schemeClr val="dk1"/>
                </a:solidFill>
                <a:latin typeface="Courier New"/>
                <a:ea typeface="Calibri"/>
              </a:rPr>
              <a:t>Correo</a:t>
            </a:r>
            <a:r>
              <a:rPr lang="es-AR" sz="2400" dirty="0" smtClean="0"/>
              <a:t> puede recibir cualquiera de los mensajes que corresponden a servicios provistos por su propia clase. </a:t>
            </a:r>
            <a:endParaRPr lang="es-AR" sz="2000" b="1" dirty="0"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561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7" name="6 Rectángulo"/>
          <p:cNvSpPr/>
          <p:nvPr/>
        </p:nvSpPr>
        <p:spPr>
          <a:xfrm>
            <a:off x="4644008" y="1702549"/>
            <a:ext cx="352839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 smtClean="0"/>
              <a:t>*</a:t>
            </a:r>
            <a:r>
              <a:rPr lang="es-ES" b="1" dirty="0" err="1" smtClean="0"/>
              <a:t>equals</a:t>
            </a:r>
            <a:r>
              <a:rPr lang="es-ES" b="1" dirty="0" smtClean="0"/>
              <a:t> (e: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Elemento</a:t>
            </a:r>
            <a:r>
              <a:rPr lang="es-ES" b="1" dirty="0" smtClean="0"/>
              <a:t>):</a:t>
            </a:r>
            <a:r>
              <a:rPr lang="es-ES" b="1" dirty="0" err="1" smtClean="0"/>
              <a:t>boolean</a:t>
            </a:r>
            <a:endParaRPr lang="es-AR" b="1" dirty="0" smtClean="0"/>
          </a:p>
          <a:p>
            <a:r>
              <a:rPr lang="es-ES" b="1" dirty="0" smtClean="0"/>
              <a:t>*</a:t>
            </a:r>
            <a:r>
              <a:rPr lang="es-ES" b="1" dirty="0" err="1" smtClean="0"/>
              <a:t>esMayor</a:t>
            </a:r>
            <a:r>
              <a:rPr lang="es-ES" b="1" dirty="0" smtClean="0"/>
              <a:t> (e: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Elemento</a:t>
            </a:r>
            <a:r>
              <a:rPr lang="es-ES" b="1" dirty="0" smtClean="0"/>
              <a:t>):</a:t>
            </a:r>
            <a:r>
              <a:rPr lang="es-ES" b="1" dirty="0" err="1" smtClean="0"/>
              <a:t>boolean</a:t>
            </a:r>
            <a:endParaRPr lang="es-AR" b="1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4644008" y="1414517"/>
            <a:ext cx="352839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b="1" dirty="0" smtClean="0">
                <a:solidFill>
                  <a:schemeClr val="tx2"/>
                </a:solidFill>
              </a:rPr>
              <a:t>*Elemento</a:t>
            </a:r>
          </a:p>
        </p:txBody>
      </p:sp>
      <p:sp>
        <p:nvSpPr>
          <p:cNvPr id="18" name="Right Arrow 23"/>
          <p:cNvSpPr>
            <a:spLocks noChangeArrowheads="1"/>
          </p:cNvSpPr>
          <p:nvPr/>
        </p:nvSpPr>
        <p:spPr bwMode="auto">
          <a:xfrm rot="16014491">
            <a:off x="6101307" y="2583272"/>
            <a:ext cx="685800" cy="245285"/>
          </a:xfrm>
          <a:prstGeom prst="rightArrow">
            <a:avLst>
              <a:gd name="adj1" fmla="val 0"/>
              <a:gd name="adj2" fmla="val 56680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latin typeface="+mn-lt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4644008" y="2636912"/>
            <a:ext cx="36004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_tradnl" b="1" dirty="0" err="1" smtClean="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SignosVitales</a:t>
            </a:r>
            <a:endParaRPr lang="es-AR" b="1" dirty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644008" y="2924943"/>
            <a:ext cx="3600400" cy="6480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16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umbralMax,umbralMin</a:t>
            </a:r>
            <a:r>
              <a:rPr lang="es-ES" sz="1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sz="1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entero</a:t>
            </a:r>
            <a:endParaRPr lang="es-AR" sz="16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16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maxima,minima</a:t>
            </a:r>
            <a:r>
              <a:rPr lang="es-ES" sz="1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r>
              <a:rPr lang="es-ES" sz="1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entero</a:t>
            </a:r>
            <a:endParaRPr lang="es-AR" sz="1600" b="1" dirty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4644008" y="3573016"/>
            <a:ext cx="3600400" cy="8739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err="1" smtClean="0">
                <a:solidFill>
                  <a:schemeClr val="tx1"/>
                </a:solidFill>
              </a:rPr>
              <a:t>equals</a:t>
            </a:r>
            <a:r>
              <a:rPr lang="es-ES" b="1" dirty="0" smtClean="0">
                <a:solidFill>
                  <a:schemeClr val="tx1"/>
                </a:solidFill>
              </a:rPr>
              <a:t>(</a:t>
            </a:r>
            <a:r>
              <a:rPr lang="es-ES" b="1" dirty="0" err="1" smtClean="0">
                <a:solidFill>
                  <a:schemeClr val="tx2"/>
                </a:solidFill>
              </a:rPr>
              <a:t>e:Elemento</a:t>
            </a:r>
            <a:r>
              <a:rPr lang="es-ES" b="1" dirty="0" smtClean="0">
                <a:solidFill>
                  <a:schemeClr val="tx1"/>
                </a:solidFill>
              </a:rPr>
              <a:t> ):</a:t>
            </a:r>
            <a:r>
              <a:rPr lang="es-ES" b="1" dirty="0" err="1" smtClean="0">
                <a:solidFill>
                  <a:schemeClr val="tx1"/>
                </a:solidFill>
              </a:rPr>
              <a:t>boolean</a:t>
            </a:r>
            <a:endParaRPr lang="es-ES" b="1" dirty="0" smtClean="0">
              <a:solidFill>
                <a:schemeClr val="tx1"/>
              </a:solidFill>
            </a:endParaRPr>
          </a:p>
          <a:p>
            <a:r>
              <a:rPr lang="es-ES" b="1" dirty="0" err="1" smtClean="0">
                <a:solidFill>
                  <a:schemeClr val="tx1"/>
                </a:solidFill>
              </a:rPr>
              <a:t>esMayor</a:t>
            </a:r>
            <a:r>
              <a:rPr lang="es-ES" b="1" dirty="0" smtClean="0">
                <a:solidFill>
                  <a:schemeClr val="tx1"/>
                </a:solidFill>
              </a:rPr>
              <a:t>(</a:t>
            </a:r>
            <a:r>
              <a:rPr lang="es-ES" b="1" dirty="0" err="1" smtClean="0">
                <a:solidFill>
                  <a:schemeClr val="tx2"/>
                </a:solidFill>
              </a:rPr>
              <a:t>e:Elemento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>
                <a:solidFill>
                  <a:schemeClr val="tx1"/>
                </a:solidFill>
              </a:rPr>
              <a:t>):</a:t>
            </a:r>
            <a:r>
              <a:rPr lang="es-ES" b="1" dirty="0" err="1" smtClean="0">
                <a:solidFill>
                  <a:schemeClr val="tx1"/>
                </a:solidFill>
              </a:rPr>
              <a:t>boolean</a:t>
            </a:r>
            <a:endParaRPr lang="es-ES" b="1" dirty="0" smtClean="0">
              <a:solidFill>
                <a:schemeClr val="tx1"/>
              </a:solidFill>
            </a:endParaRPr>
          </a:p>
          <a:p>
            <a:r>
              <a:rPr lang="es-ES" b="1" dirty="0">
                <a:solidFill>
                  <a:schemeClr val="tx1"/>
                </a:solidFill>
              </a:rPr>
              <a:t>a</a:t>
            </a:r>
            <a:r>
              <a:rPr lang="es-ES" b="1" dirty="0" smtClean="0">
                <a:solidFill>
                  <a:schemeClr val="tx1"/>
                </a:solidFill>
              </a:rPr>
              <a:t>larma():</a:t>
            </a:r>
            <a:r>
              <a:rPr lang="es-ES" b="1" dirty="0" err="1" smtClean="0">
                <a:solidFill>
                  <a:schemeClr val="tx1"/>
                </a:solidFill>
              </a:rPr>
              <a:t>boolean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14" name="Right Arrow 23"/>
          <p:cNvSpPr>
            <a:spLocks noChangeArrowheads="1"/>
          </p:cNvSpPr>
          <p:nvPr/>
        </p:nvSpPr>
        <p:spPr bwMode="auto">
          <a:xfrm rot="16014491">
            <a:off x="6173315" y="4735494"/>
            <a:ext cx="685800" cy="245285"/>
          </a:xfrm>
          <a:prstGeom prst="rightArrow">
            <a:avLst>
              <a:gd name="adj1" fmla="val 0"/>
              <a:gd name="adj2" fmla="val 56680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latin typeface="+mn-lt"/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716016" y="4789134"/>
            <a:ext cx="360040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_tradnl" b="1" dirty="0" err="1" smtClean="0">
                <a:solidFill>
                  <a:schemeClr val="tx1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SVDiabetes</a:t>
            </a:r>
            <a:endParaRPr lang="es-AR" b="1" dirty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716016" y="5077165"/>
            <a:ext cx="3600400" cy="8001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16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umbralMaxG,umbralMinG</a:t>
            </a:r>
            <a:r>
              <a:rPr lang="es-ES" sz="1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:entero</a:t>
            </a:r>
            <a:endParaRPr lang="es-AR" sz="1600" dirty="0">
              <a:solidFill>
                <a:sysClr val="windowText" lastClr="00000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" sz="1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glucemia </a:t>
            </a:r>
            <a:r>
              <a:rPr lang="es-ES" sz="1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ES" sz="16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entero</a:t>
            </a:r>
            <a:endParaRPr lang="es-AR" sz="1600" b="1" dirty="0">
              <a:solidFill>
                <a:schemeClr val="tx1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4716016" y="5869526"/>
            <a:ext cx="3600400" cy="8718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err="1" smtClean="0">
                <a:solidFill>
                  <a:schemeClr val="tx1"/>
                </a:solidFill>
              </a:rPr>
              <a:t>equals</a:t>
            </a:r>
            <a:r>
              <a:rPr lang="es-ES" b="1" dirty="0" smtClean="0">
                <a:solidFill>
                  <a:schemeClr val="tx1"/>
                </a:solidFill>
              </a:rPr>
              <a:t>(</a:t>
            </a:r>
            <a:r>
              <a:rPr lang="es-ES" b="1" dirty="0" err="1" smtClean="0">
                <a:solidFill>
                  <a:schemeClr val="tx2"/>
                </a:solidFill>
              </a:rPr>
              <a:t>e:Elemento</a:t>
            </a:r>
            <a:r>
              <a:rPr lang="es-ES" b="1" dirty="0" smtClean="0">
                <a:solidFill>
                  <a:schemeClr val="tx1"/>
                </a:solidFill>
              </a:rPr>
              <a:t> ):</a:t>
            </a:r>
            <a:r>
              <a:rPr lang="es-ES" b="1" dirty="0" err="1" smtClean="0">
                <a:solidFill>
                  <a:schemeClr val="tx1"/>
                </a:solidFill>
              </a:rPr>
              <a:t>boolean</a:t>
            </a:r>
            <a:endParaRPr lang="es-ES" b="1" dirty="0" smtClean="0">
              <a:solidFill>
                <a:schemeClr val="tx1"/>
              </a:solidFill>
            </a:endParaRPr>
          </a:p>
          <a:p>
            <a:r>
              <a:rPr lang="es-ES" b="1" dirty="0" err="1" smtClean="0">
                <a:solidFill>
                  <a:schemeClr val="tx1"/>
                </a:solidFill>
              </a:rPr>
              <a:t>esMayor</a:t>
            </a:r>
            <a:r>
              <a:rPr lang="es-ES" b="1" dirty="0" smtClean="0">
                <a:solidFill>
                  <a:schemeClr val="tx1"/>
                </a:solidFill>
              </a:rPr>
              <a:t>(</a:t>
            </a:r>
            <a:r>
              <a:rPr lang="es-ES" b="1" dirty="0" err="1" smtClean="0">
                <a:solidFill>
                  <a:schemeClr val="tx2"/>
                </a:solidFill>
              </a:rPr>
              <a:t>e:Elemento</a:t>
            </a:r>
            <a:r>
              <a:rPr lang="es-ES" b="1" dirty="0" smtClean="0">
                <a:solidFill>
                  <a:schemeClr val="tx1"/>
                </a:solidFill>
              </a:rPr>
              <a:t> </a:t>
            </a:r>
            <a:r>
              <a:rPr lang="es-ES" b="1" dirty="0">
                <a:solidFill>
                  <a:schemeClr val="tx1"/>
                </a:solidFill>
              </a:rPr>
              <a:t>):</a:t>
            </a:r>
            <a:r>
              <a:rPr lang="es-ES" b="1" dirty="0" err="1" smtClean="0">
                <a:solidFill>
                  <a:schemeClr val="tx1"/>
                </a:solidFill>
              </a:rPr>
              <a:t>boolean</a:t>
            </a:r>
            <a:endParaRPr lang="es-ES" b="1" dirty="0" smtClean="0">
              <a:solidFill>
                <a:schemeClr val="tx1"/>
              </a:solidFill>
            </a:endParaRPr>
          </a:p>
          <a:p>
            <a:r>
              <a:rPr lang="es-ES" b="1" dirty="0">
                <a:solidFill>
                  <a:schemeClr val="tx1"/>
                </a:solidFill>
              </a:rPr>
              <a:t>alarma():</a:t>
            </a:r>
            <a:r>
              <a:rPr lang="es-ES" b="1" dirty="0" err="1" smtClean="0">
                <a:solidFill>
                  <a:schemeClr val="tx1"/>
                </a:solidFill>
              </a:rPr>
              <a:t>boolean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547253" y="1844824"/>
            <a:ext cx="3528392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b="1" dirty="0" smtClean="0"/>
              <a:t>Colección(</a:t>
            </a:r>
            <a:r>
              <a:rPr lang="es-ES" b="1" dirty="0" err="1" smtClean="0"/>
              <a:t>max:entero</a:t>
            </a:r>
            <a:r>
              <a:rPr lang="es-ES" b="1" dirty="0" smtClean="0"/>
              <a:t>)</a:t>
            </a:r>
          </a:p>
          <a:p>
            <a:r>
              <a:rPr lang="es-ES" b="1" dirty="0" smtClean="0"/>
              <a:t>insertar (c: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Elemento</a:t>
            </a:r>
            <a:r>
              <a:rPr lang="es-ES" b="1" dirty="0" smtClean="0"/>
              <a:t>)</a:t>
            </a:r>
            <a:endParaRPr lang="es-AR" b="1" dirty="0" smtClean="0"/>
          </a:p>
          <a:p>
            <a:r>
              <a:rPr lang="es-ES" b="1" dirty="0" smtClean="0"/>
              <a:t>eliminar (c:</a:t>
            </a:r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Elemento</a:t>
            </a:r>
            <a:r>
              <a:rPr lang="es-ES" b="1" dirty="0" smtClean="0"/>
              <a:t>)</a:t>
            </a:r>
            <a:endParaRPr lang="es-AR" b="1" dirty="0" smtClean="0"/>
          </a:p>
          <a:p>
            <a:r>
              <a:rPr lang="es-ES" b="1" dirty="0" err="1" smtClean="0">
                <a:solidFill>
                  <a:schemeClr val="accent1">
                    <a:lumMod val="75000"/>
                  </a:schemeClr>
                </a:solidFill>
              </a:rPr>
              <a:t>cantElementos</a:t>
            </a:r>
            <a:r>
              <a:rPr lang="es-ES" b="1" dirty="0" smtClean="0"/>
              <a:t>():entero</a:t>
            </a:r>
            <a:endParaRPr lang="es-AR" b="1" dirty="0" smtClean="0"/>
          </a:p>
          <a:p>
            <a:r>
              <a:rPr lang="es-ES" b="1" dirty="0" err="1" smtClean="0"/>
              <a:t>estaLlena</a:t>
            </a:r>
            <a:r>
              <a:rPr lang="es-ES" b="1" dirty="0" smtClean="0"/>
              <a:t>():entero</a:t>
            </a:r>
            <a:endParaRPr lang="es-AR" b="1" dirty="0" smtClean="0"/>
          </a:p>
          <a:p>
            <a:r>
              <a:rPr lang="es-AR" b="1" dirty="0" smtClean="0"/>
              <a:t>pertenece (c:Articulo):</a:t>
            </a:r>
            <a:r>
              <a:rPr lang="es-AR" b="1" dirty="0" err="1" smtClean="0"/>
              <a:t>boolean</a:t>
            </a:r>
            <a:endParaRPr lang="es-AR" b="1" dirty="0" smtClean="0"/>
          </a:p>
          <a:p>
            <a:endParaRPr lang="es-AR" b="1" dirty="0" smtClean="0"/>
          </a:p>
        </p:txBody>
      </p:sp>
      <p:sp>
        <p:nvSpPr>
          <p:cNvPr id="21" name="20 Rectángulo"/>
          <p:cNvSpPr/>
          <p:nvPr/>
        </p:nvSpPr>
        <p:spPr>
          <a:xfrm>
            <a:off x="547253" y="1480362"/>
            <a:ext cx="352839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b="1" dirty="0" err="1" smtClean="0"/>
              <a:t>Coleccion</a:t>
            </a:r>
            <a:endParaRPr lang="es-AR" b="1" dirty="0" smtClean="0"/>
          </a:p>
        </p:txBody>
      </p:sp>
      <p:sp>
        <p:nvSpPr>
          <p:cNvPr id="29" name="Right Arrow 23"/>
          <p:cNvSpPr>
            <a:spLocks noChangeArrowheads="1"/>
          </p:cNvSpPr>
          <p:nvPr/>
        </p:nvSpPr>
        <p:spPr bwMode="auto">
          <a:xfrm rot="16200000">
            <a:off x="2176362" y="3973628"/>
            <a:ext cx="342901" cy="226748"/>
          </a:xfrm>
          <a:prstGeom prst="rightArrow">
            <a:avLst>
              <a:gd name="adj1" fmla="val 0"/>
              <a:gd name="adj2" fmla="val 56680"/>
            </a:avLst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dk1"/>
              </a:solidFill>
              <a:latin typeface="+mn-lt"/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517924" y="4654877"/>
            <a:ext cx="352839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b="1" dirty="0" err="1" smtClean="0">
                <a:solidFill>
                  <a:srgbClr val="FF0000"/>
                </a:solidFill>
              </a:rPr>
              <a:t>RegistroSignosVitales</a:t>
            </a:r>
            <a:r>
              <a:rPr lang="es-AR" b="1" dirty="0" smtClean="0">
                <a:solidFill>
                  <a:srgbClr val="FF0000"/>
                </a:solidFill>
              </a:rPr>
              <a:t>(</a:t>
            </a:r>
            <a:r>
              <a:rPr lang="es-AR" b="1" dirty="0" err="1" smtClean="0">
                <a:solidFill>
                  <a:srgbClr val="FF0000"/>
                </a:solidFill>
              </a:rPr>
              <a:t>max:entero</a:t>
            </a:r>
            <a:r>
              <a:rPr lang="es-AR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s-AR" b="1" dirty="0" smtClean="0">
                <a:solidFill>
                  <a:srgbClr val="FF0000"/>
                </a:solidFill>
              </a:rPr>
              <a:t>estable():</a:t>
            </a:r>
            <a:r>
              <a:rPr lang="es-AR" b="1" dirty="0" err="1" smtClean="0">
                <a:solidFill>
                  <a:srgbClr val="FF0000"/>
                </a:solidFill>
              </a:rPr>
              <a:t>boolean</a:t>
            </a:r>
            <a:endParaRPr lang="es-AR" b="1" dirty="0" smtClean="0">
              <a:solidFill>
                <a:srgbClr val="FF0000"/>
              </a:solidFill>
            </a:endParaRPr>
          </a:p>
          <a:p>
            <a:r>
              <a:rPr lang="es-AR" b="1" dirty="0" err="1" smtClean="0">
                <a:solidFill>
                  <a:srgbClr val="FF0000"/>
                </a:solidFill>
              </a:rPr>
              <a:t>cantAlarmas</a:t>
            </a:r>
            <a:r>
              <a:rPr lang="es-AR" b="1" dirty="0" smtClean="0">
                <a:solidFill>
                  <a:srgbClr val="FF0000"/>
                </a:solidFill>
              </a:rPr>
              <a:t>():entero</a:t>
            </a:r>
          </a:p>
        </p:txBody>
      </p:sp>
      <p:sp>
        <p:nvSpPr>
          <p:cNvPr id="31" name="30 Rectángulo"/>
          <p:cNvSpPr/>
          <p:nvPr/>
        </p:nvSpPr>
        <p:spPr>
          <a:xfrm>
            <a:off x="514917" y="4258453"/>
            <a:ext cx="352839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AR" b="1" dirty="0" err="1" smtClean="0"/>
              <a:t>RegistroSignosVitales</a:t>
            </a:r>
            <a:endParaRPr lang="es-AR" b="1" dirty="0" smtClean="0"/>
          </a:p>
        </p:txBody>
      </p:sp>
      <p:sp>
        <p:nvSpPr>
          <p:cNvPr id="32" name="Right Arrow 23"/>
          <p:cNvSpPr>
            <a:spLocks noChangeArrowheads="1"/>
          </p:cNvSpPr>
          <p:nvPr/>
        </p:nvSpPr>
        <p:spPr bwMode="auto">
          <a:xfrm>
            <a:off x="4085082" y="1478586"/>
            <a:ext cx="486918" cy="305263"/>
          </a:xfrm>
          <a:prstGeom prst="rightArrow">
            <a:avLst>
              <a:gd name="adj1" fmla="val 0"/>
              <a:gd name="adj2" fmla="val 56680"/>
            </a:avLst>
          </a:prstGeom>
          <a:solidFill>
            <a:schemeClr val="tx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>
              <a:solidFill>
                <a:schemeClr val="dk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3101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 animBg="1"/>
      <p:bldP spid="29" grpId="0" animBg="1"/>
      <p:bldP spid="3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24" name="23 Rectángulo"/>
          <p:cNvSpPr/>
          <p:nvPr/>
        </p:nvSpPr>
        <p:spPr>
          <a:xfrm>
            <a:off x="539552" y="1341923"/>
            <a:ext cx="7704856" cy="424731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AR" b="1" dirty="0" err="1">
                <a:latin typeface="Courier New"/>
                <a:ea typeface="Calibri"/>
              </a:rPr>
              <a:t>c</a:t>
            </a:r>
            <a:r>
              <a:rPr lang="es-AR" b="1" dirty="0" err="1" smtClean="0">
                <a:latin typeface="Courier New"/>
                <a:ea typeface="Calibri"/>
              </a:rPr>
              <a:t>lass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ControlPaciente</a:t>
            </a:r>
            <a:r>
              <a:rPr lang="es-ES_tradnl" b="1" dirty="0" smtClean="0">
                <a:latin typeface="Courier New"/>
                <a:ea typeface="Calibri"/>
              </a:rPr>
              <a:t>{</a:t>
            </a:r>
          </a:p>
          <a:p>
            <a:pPr>
              <a:spcAft>
                <a:spcPts val="0"/>
              </a:spcAft>
            </a:pPr>
            <a:r>
              <a:rPr lang="es-ES_tradnl" b="1" dirty="0" err="1">
                <a:latin typeface="Courier New"/>
                <a:ea typeface="Calibri"/>
              </a:rPr>
              <a:t>p</a:t>
            </a:r>
            <a:r>
              <a:rPr lang="es-ES_tradnl" b="1" dirty="0" err="1" smtClean="0">
                <a:latin typeface="Courier New"/>
                <a:ea typeface="Calibri"/>
              </a:rPr>
              <a:t>rivate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RegistroSignosVitales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rs</a:t>
            </a:r>
            <a:r>
              <a:rPr lang="es-ES_tradnl" b="1" dirty="0" smtClean="0">
                <a:latin typeface="Courier New"/>
                <a:ea typeface="Calibri"/>
              </a:rPr>
              <a:t>;</a:t>
            </a:r>
          </a:p>
          <a:p>
            <a:pPr>
              <a:spcAft>
                <a:spcPts val="0"/>
              </a:spcAft>
            </a:pPr>
            <a:r>
              <a:rPr lang="es-ES_tradnl" b="1" dirty="0" err="1">
                <a:latin typeface="Courier New"/>
                <a:ea typeface="Calibri"/>
              </a:rPr>
              <a:t>p</a:t>
            </a:r>
            <a:r>
              <a:rPr lang="es-ES_tradnl" b="1" dirty="0" err="1" smtClean="0">
                <a:latin typeface="Courier New"/>
                <a:ea typeface="Calibri"/>
              </a:rPr>
              <a:t>ublic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void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procedimientoControl</a:t>
            </a:r>
            <a:r>
              <a:rPr lang="es-ES_tradnl" b="1" dirty="0" smtClean="0">
                <a:latin typeface="Courier New"/>
                <a:ea typeface="Calibri"/>
              </a:rPr>
              <a:t>{</a:t>
            </a:r>
          </a:p>
          <a:p>
            <a:pPr>
              <a:spcAft>
                <a:spcPts val="0"/>
              </a:spcAft>
            </a:pPr>
            <a:endParaRPr lang="es-ES_tradnl" b="1" dirty="0" smtClean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rs</a:t>
            </a:r>
            <a:r>
              <a:rPr lang="es-ES_tradnl" b="1" dirty="0" smtClean="0">
                <a:latin typeface="Courier New"/>
                <a:ea typeface="Calibri"/>
              </a:rPr>
              <a:t>= new </a:t>
            </a:r>
            <a:r>
              <a:rPr lang="es-ES_tradnl" b="1" dirty="0" err="1" smtClean="0">
                <a:latin typeface="Courier New"/>
                <a:ea typeface="Calibri"/>
              </a:rPr>
              <a:t>RegistroSignosVitales</a:t>
            </a:r>
            <a:r>
              <a:rPr lang="es-ES_tradnl" b="1" dirty="0" smtClean="0">
                <a:latin typeface="Courier New"/>
                <a:ea typeface="Calibri"/>
              </a:rPr>
              <a:t> (40);</a:t>
            </a:r>
          </a:p>
          <a:p>
            <a:pPr>
              <a:spcAft>
                <a:spcPts val="0"/>
              </a:spcAft>
            </a:pP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SignosVitales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mañana,tarde</a:t>
            </a:r>
            <a:r>
              <a:rPr lang="es-ES_tradnl" b="1" dirty="0" smtClean="0">
                <a:latin typeface="Courier New"/>
                <a:ea typeface="Calibri"/>
              </a:rPr>
              <a:t>;</a:t>
            </a:r>
          </a:p>
          <a:p>
            <a:pPr>
              <a:spcAft>
                <a:spcPts val="0"/>
              </a:spcAft>
            </a:pP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smtClean="0">
                <a:latin typeface="Courier New"/>
                <a:ea typeface="Calibri"/>
              </a:rPr>
              <a:t> mañana=new </a:t>
            </a:r>
            <a:r>
              <a:rPr lang="es-ES_tradnl" b="1" dirty="0" err="1" smtClean="0">
                <a:latin typeface="Courier New"/>
                <a:ea typeface="Calibri"/>
              </a:rPr>
              <a:t>SVDiabetes</a:t>
            </a:r>
            <a:r>
              <a:rPr lang="es-ES_tradnl" b="1" dirty="0" smtClean="0">
                <a:latin typeface="Courier New"/>
                <a:ea typeface="Calibri"/>
              </a:rPr>
              <a:t>(…);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  tarde=new </a:t>
            </a:r>
            <a:r>
              <a:rPr lang="es-ES_tradnl" b="1" dirty="0" err="1">
                <a:latin typeface="Courier New"/>
                <a:ea typeface="Calibri"/>
              </a:rPr>
              <a:t>SVDiabetes</a:t>
            </a:r>
            <a:r>
              <a:rPr lang="es-ES_tradnl" b="1" dirty="0" smtClean="0">
                <a:latin typeface="Courier New"/>
                <a:ea typeface="Calibri"/>
              </a:rPr>
              <a:t>(…);</a:t>
            </a:r>
          </a:p>
          <a:p>
            <a:pPr>
              <a:spcAft>
                <a:spcPts val="0"/>
              </a:spcAft>
            </a:pP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smtClean="0">
                <a:latin typeface="Courier New"/>
                <a:ea typeface="Calibri"/>
              </a:rPr>
              <a:t> …</a:t>
            </a:r>
          </a:p>
          <a:p>
            <a:pPr>
              <a:spcAft>
                <a:spcPts val="0"/>
              </a:spcAft>
            </a:pP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rs.insertar</a:t>
            </a:r>
            <a:r>
              <a:rPr lang="es-ES_tradnl" b="1" dirty="0" smtClean="0">
                <a:latin typeface="Courier New"/>
                <a:ea typeface="Calibri"/>
              </a:rPr>
              <a:t>(mañana);</a:t>
            </a:r>
            <a:endParaRPr lang="es-ES_tradnl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_tradnl" b="1" dirty="0">
                <a:latin typeface="Courier New"/>
                <a:ea typeface="Calibri"/>
              </a:rPr>
              <a:t> </a:t>
            </a:r>
            <a:r>
              <a:rPr lang="es-ES_tradnl" b="1" dirty="0" smtClean="0">
                <a:latin typeface="Courier New"/>
                <a:ea typeface="Calibri"/>
              </a:rPr>
              <a:t> </a:t>
            </a:r>
            <a:r>
              <a:rPr lang="es-ES_tradnl" b="1" dirty="0" err="1" smtClean="0">
                <a:latin typeface="Courier New"/>
                <a:ea typeface="Calibri"/>
              </a:rPr>
              <a:t>rs.insertar</a:t>
            </a:r>
            <a:r>
              <a:rPr lang="es-ES_tradnl" b="1" dirty="0" smtClean="0">
                <a:latin typeface="Courier New"/>
                <a:ea typeface="Calibri"/>
              </a:rPr>
              <a:t>(tarde);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  …</a:t>
            </a:r>
          </a:p>
          <a:p>
            <a:pPr>
              <a:spcAft>
                <a:spcPts val="0"/>
              </a:spcAft>
            </a:pPr>
            <a:endParaRPr lang="es-ES_tradnl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  </a:t>
            </a:r>
            <a:r>
              <a:rPr lang="es-ES_tradnl" b="1" dirty="0" err="1" smtClean="0">
                <a:latin typeface="Courier New"/>
                <a:ea typeface="Calibri"/>
              </a:rPr>
              <a:t>if</a:t>
            </a:r>
            <a:r>
              <a:rPr lang="es-ES_tradnl" b="1" dirty="0" smtClean="0">
                <a:latin typeface="Courier New"/>
                <a:ea typeface="Calibri"/>
              </a:rPr>
              <a:t> (</a:t>
            </a:r>
            <a:r>
              <a:rPr lang="es-ES_tradnl" b="1" dirty="0" err="1" smtClean="0">
                <a:latin typeface="Courier New"/>
                <a:ea typeface="Calibri"/>
              </a:rPr>
              <a:t>rs.cantAlarmas</a:t>
            </a:r>
            <a:r>
              <a:rPr lang="es-ES_tradnl" b="1" dirty="0" smtClean="0">
                <a:latin typeface="Courier New"/>
                <a:ea typeface="Calibri"/>
              </a:rPr>
              <a:t>()&gt;2) …   }</a:t>
            </a:r>
          </a:p>
          <a:p>
            <a:pPr>
              <a:spcAft>
                <a:spcPts val="0"/>
              </a:spcAft>
            </a:pPr>
            <a:r>
              <a:rPr lang="es-ES_tradnl" b="1" dirty="0" smtClean="0">
                <a:latin typeface="Courier New"/>
                <a:ea typeface="Calibri"/>
              </a:rPr>
              <a:t>}</a:t>
            </a:r>
            <a:endParaRPr lang="es-AR" b="1" dirty="0">
              <a:latin typeface="Courier New"/>
              <a:ea typeface="Calibri"/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567711" y="5588085"/>
            <a:ext cx="7620000" cy="836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AR" sz="2400" dirty="0" smtClean="0"/>
              <a:t>La clase </a:t>
            </a:r>
            <a:r>
              <a:rPr lang="es-AR" sz="1800" b="1" dirty="0" err="1">
                <a:solidFill>
                  <a:schemeClr val="dk1"/>
                </a:solidFill>
                <a:latin typeface="Courier New"/>
                <a:ea typeface="Calibri"/>
              </a:rPr>
              <a:t>ControlPaciente</a:t>
            </a:r>
            <a:r>
              <a:rPr lang="es-AR" sz="2400" dirty="0" smtClean="0"/>
              <a:t> es responsable de garantizar que se cumplen los requerimientos asumidos por las clases </a:t>
            </a:r>
            <a:r>
              <a:rPr lang="es-AR" sz="1800" b="1" dirty="0" err="1" smtClean="0">
                <a:solidFill>
                  <a:schemeClr val="dk1"/>
                </a:solidFill>
                <a:latin typeface="Courier New"/>
                <a:ea typeface="Calibri"/>
              </a:rPr>
              <a:t>SignosVitales</a:t>
            </a:r>
            <a:r>
              <a:rPr lang="es-AR" sz="1800" b="1" dirty="0" smtClean="0">
                <a:solidFill>
                  <a:schemeClr val="dk1"/>
                </a:solidFill>
                <a:latin typeface="Courier New"/>
                <a:ea typeface="Calibri"/>
              </a:rPr>
              <a:t>, </a:t>
            </a:r>
            <a:r>
              <a:rPr lang="es-AR" sz="1800" b="1" dirty="0" err="1" smtClean="0">
                <a:solidFill>
                  <a:schemeClr val="dk1"/>
                </a:solidFill>
                <a:latin typeface="Courier New"/>
                <a:ea typeface="Calibri"/>
              </a:rPr>
              <a:t>SVDiabetes</a:t>
            </a:r>
            <a:r>
              <a:rPr lang="es-AR" sz="1800" b="1" dirty="0" smtClean="0">
                <a:solidFill>
                  <a:schemeClr val="dk1"/>
                </a:solidFill>
                <a:latin typeface="Courier New"/>
                <a:ea typeface="Calibri"/>
              </a:rPr>
              <a:t> y </a:t>
            </a:r>
            <a:r>
              <a:rPr lang="es-AR" sz="1800" b="1" dirty="0" err="1" smtClean="0">
                <a:solidFill>
                  <a:schemeClr val="dk1"/>
                </a:solidFill>
                <a:latin typeface="Courier New"/>
                <a:ea typeface="Calibri"/>
              </a:rPr>
              <a:t>RegistroSignosVitales</a:t>
            </a:r>
            <a:r>
              <a:rPr lang="es-AR" sz="2400" dirty="0" smtClean="0"/>
              <a:t>.</a:t>
            </a:r>
            <a:endParaRPr lang="es-AR" sz="2000" b="1" dirty="0">
              <a:latin typeface="Courier New"/>
              <a:ea typeface="Calibri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644008" y="2996952"/>
            <a:ext cx="3929911" cy="23367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AR" sz="2400" dirty="0" smtClean="0"/>
              <a:t>En la clase </a:t>
            </a:r>
            <a:r>
              <a:rPr lang="es-AR" sz="1800" b="1" dirty="0" err="1" smtClean="0">
                <a:solidFill>
                  <a:schemeClr val="dk1"/>
                </a:solidFill>
                <a:latin typeface="Courier New"/>
                <a:ea typeface="Calibri"/>
              </a:rPr>
              <a:t>ControlPaciente</a:t>
            </a:r>
            <a:r>
              <a:rPr lang="es-AR" sz="1800" b="1" dirty="0" smtClean="0">
                <a:solidFill>
                  <a:schemeClr val="dk1"/>
                </a:solidFill>
                <a:latin typeface="Courier New"/>
                <a:ea typeface="Calibri"/>
              </a:rPr>
              <a:t> </a:t>
            </a:r>
            <a:r>
              <a:rPr lang="es-AR" sz="2400" dirty="0" smtClean="0"/>
              <a:t>el objeto ligado a la variable </a:t>
            </a:r>
            <a:r>
              <a:rPr lang="es-AR" sz="1800" b="1" dirty="0" err="1" smtClean="0">
                <a:solidFill>
                  <a:schemeClr val="dk1"/>
                </a:solidFill>
                <a:latin typeface="Courier New"/>
                <a:ea typeface="Calibri"/>
              </a:rPr>
              <a:t>rs</a:t>
            </a:r>
            <a:r>
              <a:rPr lang="es-AR" sz="1800" b="1" dirty="0" smtClean="0">
                <a:solidFill>
                  <a:schemeClr val="dk1"/>
                </a:solidFill>
                <a:latin typeface="Courier New"/>
                <a:ea typeface="Calibri"/>
              </a:rPr>
              <a:t> </a:t>
            </a:r>
            <a:r>
              <a:rPr lang="es-AR" sz="2400" dirty="0" smtClean="0"/>
              <a:t>siempre recibe el mensaje </a:t>
            </a:r>
            <a:r>
              <a:rPr lang="es-AR" sz="1800" b="1" dirty="0">
                <a:solidFill>
                  <a:schemeClr val="dk1"/>
                </a:solidFill>
                <a:latin typeface="Courier New"/>
                <a:ea typeface="Calibri"/>
              </a:rPr>
              <a:t>insertar</a:t>
            </a:r>
            <a:r>
              <a:rPr lang="es-AR" sz="2400" dirty="0" smtClean="0"/>
              <a:t> con un parámetro que pertenece a la  clase </a:t>
            </a:r>
            <a:r>
              <a:rPr lang="es-AR" sz="1800" b="1" dirty="0" err="1" smtClean="0">
                <a:solidFill>
                  <a:schemeClr val="dk1"/>
                </a:solidFill>
                <a:latin typeface="Courier New"/>
                <a:ea typeface="Calibri"/>
              </a:rPr>
              <a:t>SignosVitales</a:t>
            </a:r>
            <a:r>
              <a:rPr lang="es-AR" sz="2400" dirty="0" smtClean="0"/>
              <a:t>.</a:t>
            </a:r>
            <a:endParaRPr lang="es-AR" sz="2000" b="1" dirty="0"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7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25000"/>
              </a:spcBef>
              <a:buNone/>
            </a:pPr>
            <a:r>
              <a:rPr lang="es-AR" altLang="es-AR" sz="2800" dirty="0"/>
              <a:t>La clase </a:t>
            </a:r>
            <a:r>
              <a:rPr lang="es-AR" altLang="es-AR" sz="2800" b="1" dirty="0" smtClean="0">
                <a:cs typeface="Courier New" pitchFamily="49" charset="0"/>
              </a:rPr>
              <a:t>Inventario</a:t>
            </a:r>
            <a:r>
              <a:rPr lang="es-AR" altLang="es-AR" sz="2800" dirty="0" smtClean="0"/>
              <a:t> </a:t>
            </a:r>
            <a:r>
              <a:rPr lang="es-AR" altLang="es-AR" sz="2800" dirty="0"/>
              <a:t>encapsula una </a:t>
            </a:r>
            <a:r>
              <a:rPr lang="es-AR" altLang="es-AR" sz="2800" b="1" dirty="0" smtClean="0"/>
              <a:t>colección </a:t>
            </a:r>
            <a:r>
              <a:rPr lang="es-AR" altLang="es-AR" sz="2800" dirty="0" smtClean="0"/>
              <a:t>de </a:t>
            </a:r>
            <a:r>
              <a:rPr lang="es-AR" altLang="es-AR" sz="2800" dirty="0"/>
              <a:t>componentes de tipo </a:t>
            </a:r>
            <a:r>
              <a:rPr lang="es-AR" altLang="es-AR" sz="2800" b="1" dirty="0" smtClean="0">
                <a:cs typeface="Courier New" pitchFamily="49" charset="0"/>
              </a:rPr>
              <a:t>Articulo</a:t>
            </a:r>
            <a:r>
              <a:rPr lang="es-AR" altLang="es-AR" sz="2800" dirty="0" smtClean="0"/>
              <a:t>, </a:t>
            </a:r>
            <a:r>
              <a:rPr lang="es-AR" altLang="es-AR" sz="2800" dirty="0"/>
              <a:t>representada a través de un arreglo parcialmente ocupado</a:t>
            </a:r>
            <a:r>
              <a:rPr lang="es-AR" altLang="es-AR" sz="2800" dirty="0" smtClean="0"/>
              <a:t>.</a:t>
            </a:r>
          </a:p>
          <a:p>
            <a:pPr marL="0" indent="0">
              <a:spcBef>
                <a:spcPct val="25000"/>
              </a:spcBef>
              <a:buNone/>
            </a:pPr>
            <a:r>
              <a:rPr lang="es-AR" altLang="es-AR" sz="2800" dirty="0" smtClean="0"/>
              <a:t>Las componentes están comprimidas, de modo que si se almacenan </a:t>
            </a:r>
            <a:r>
              <a:rPr lang="es-AR" altLang="es-AR" sz="2800" dirty="0" err="1" smtClean="0"/>
              <a:t>cantArtículos</a:t>
            </a:r>
            <a:r>
              <a:rPr lang="es-AR" altLang="es-AR" sz="2800" dirty="0" smtClean="0"/>
              <a:t>, ocupan las primeras </a:t>
            </a:r>
            <a:r>
              <a:rPr lang="es-AR" altLang="es-AR" sz="2800" dirty="0" err="1" smtClean="0"/>
              <a:t>cantArticulos</a:t>
            </a:r>
            <a:r>
              <a:rPr lang="es-AR" altLang="es-AR" sz="2800" dirty="0" smtClean="0"/>
              <a:t> posiciones del arreglo. 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499992" y="5013176"/>
            <a:ext cx="3038475" cy="736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 dirty="0" err="1" smtClean="0"/>
              <a:t>Artículo</a:t>
            </a:r>
            <a:endParaRPr lang="en-US" altLang="es-AR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55576" y="5021987"/>
            <a:ext cx="3038475" cy="736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 dirty="0" err="1" smtClean="0"/>
              <a:t>Inventario</a:t>
            </a:r>
            <a:endParaRPr lang="en-US" altLang="es-AR" dirty="0"/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795018" y="5398500"/>
            <a:ext cx="70497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9515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24" name="23 Rectángulo"/>
          <p:cNvSpPr/>
          <p:nvPr/>
        </p:nvSpPr>
        <p:spPr>
          <a:xfrm>
            <a:off x="539552" y="1340768"/>
            <a:ext cx="7704856" cy="4247317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AR" b="1" dirty="0" err="1">
                <a:latin typeface="Courier New"/>
                <a:ea typeface="Calibri"/>
              </a:rPr>
              <a:t>c</a:t>
            </a:r>
            <a:r>
              <a:rPr lang="es-AR" b="1" dirty="0" err="1" smtClean="0">
                <a:latin typeface="Courier New"/>
                <a:ea typeface="Calibri"/>
              </a:rPr>
              <a:t>lass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RegistroSignosVitales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extends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Coleccion</a:t>
            </a:r>
            <a:r>
              <a:rPr lang="es-AR" b="1" dirty="0" smtClean="0">
                <a:latin typeface="Courier New"/>
                <a:ea typeface="Calibri"/>
              </a:rPr>
              <a:t> {</a:t>
            </a:r>
          </a:p>
          <a:p>
            <a:pPr>
              <a:spcAft>
                <a:spcPts val="0"/>
              </a:spcAft>
            </a:pPr>
            <a:r>
              <a:rPr lang="es-AR" b="1" dirty="0" err="1">
                <a:latin typeface="Courier New"/>
                <a:ea typeface="Calibri"/>
              </a:rPr>
              <a:t>p</a:t>
            </a:r>
            <a:r>
              <a:rPr lang="es-AR" b="1" dirty="0" err="1" smtClean="0">
                <a:latin typeface="Courier New"/>
                <a:ea typeface="Calibri"/>
              </a:rPr>
              <a:t>ublic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RegistroSignosVitales</a:t>
            </a:r>
            <a:r>
              <a:rPr lang="es-AR" b="1" dirty="0" smtClean="0">
                <a:latin typeface="Courier New"/>
                <a:ea typeface="Calibri"/>
              </a:rPr>
              <a:t>(</a:t>
            </a:r>
            <a:r>
              <a:rPr lang="es-AR" b="1" dirty="0" err="1" smtClean="0">
                <a:latin typeface="Courier New"/>
                <a:ea typeface="Calibri"/>
              </a:rPr>
              <a:t>int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max</a:t>
            </a:r>
            <a:r>
              <a:rPr lang="es-AR" b="1" dirty="0" smtClean="0">
                <a:latin typeface="Courier New"/>
                <a:ea typeface="Calibri"/>
              </a:rPr>
              <a:t>){</a:t>
            </a:r>
          </a:p>
          <a:p>
            <a:pPr>
              <a:spcAft>
                <a:spcPts val="0"/>
              </a:spcAft>
            </a:pPr>
            <a:r>
              <a:rPr lang="es-AR" b="1" dirty="0">
                <a:latin typeface="Courier New"/>
                <a:ea typeface="Calibri"/>
              </a:rPr>
              <a:t> 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super</a:t>
            </a:r>
            <a:r>
              <a:rPr lang="es-AR" b="1" dirty="0" smtClean="0">
                <a:latin typeface="Courier New"/>
                <a:ea typeface="Calibri"/>
              </a:rPr>
              <a:t>(</a:t>
            </a:r>
            <a:r>
              <a:rPr lang="es-AR" b="1" dirty="0" err="1" smtClean="0">
                <a:latin typeface="Courier New"/>
                <a:ea typeface="Calibri"/>
              </a:rPr>
              <a:t>max</a:t>
            </a:r>
            <a:r>
              <a:rPr lang="es-AR" b="1" dirty="0" smtClean="0">
                <a:latin typeface="Courier New"/>
                <a:ea typeface="Calibri"/>
              </a:rPr>
              <a:t>); }</a:t>
            </a:r>
          </a:p>
          <a:p>
            <a:pPr>
              <a:spcAft>
                <a:spcPts val="0"/>
              </a:spcAft>
            </a:pPr>
            <a:r>
              <a:rPr lang="es-AR" b="1" dirty="0" err="1" smtClean="0">
                <a:latin typeface="Courier New"/>
                <a:ea typeface="Calibri"/>
              </a:rPr>
              <a:t>public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boolean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cantAlarmas</a:t>
            </a:r>
            <a:r>
              <a:rPr lang="es-AR" b="1" dirty="0" smtClean="0">
                <a:latin typeface="Courier New"/>
                <a:ea typeface="Calibri"/>
              </a:rPr>
              <a:t>(){</a:t>
            </a:r>
          </a:p>
          <a:p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/*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AR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Computa la cantidad de registros que indican alarma en la temperatura, la presión o la glucemia en el caso de pacientes diabéticos a los que se les realiza esta medición</a:t>
            </a:r>
            <a:r>
              <a:rPr lang="es-AR" b="1" dirty="0" smtClean="0">
                <a:solidFill>
                  <a:srgbClr val="00B050"/>
                </a:solidFill>
                <a:latin typeface="Courier New" panose="02070309020205020404" pitchFamily="49" charset="0"/>
                <a:ea typeface="Calibri"/>
                <a:cs typeface="Courier New" panose="02070309020205020404" pitchFamily="49" charset="0"/>
              </a:rPr>
              <a:t>*/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</a:t>
            </a:r>
            <a:r>
              <a:rPr lang="es-AR" b="1" dirty="0" err="1" smtClean="0">
                <a:latin typeface="Courier New"/>
                <a:ea typeface="Calibri"/>
              </a:rPr>
              <a:t>int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cant</a:t>
            </a:r>
            <a:r>
              <a:rPr lang="es-AR" b="1" dirty="0" smtClean="0">
                <a:latin typeface="Courier New"/>
                <a:ea typeface="Calibri"/>
              </a:rPr>
              <a:t>=0;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</a:t>
            </a:r>
            <a:r>
              <a:rPr lang="es-AR" b="1" dirty="0" err="1" smtClean="0">
                <a:latin typeface="Courier New"/>
                <a:ea typeface="Calibri"/>
              </a:rPr>
              <a:t>for</a:t>
            </a:r>
            <a:r>
              <a:rPr lang="es-AR" b="1" dirty="0" smtClean="0">
                <a:latin typeface="Courier New"/>
                <a:ea typeface="Calibri"/>
              </a:rPr>
              <a:t> (</a:t>
            </a:r>
            <a:r>
              <a:rPr lang="es-AR" b="1" dirty="0" err="1" smtClean="0">
                <a:latin typeface="Courier New"/>
                <a:ea typeface="Calibri"/>
              </a:rPr>
              <a:t>int</a:t>
            </a:r>
            <a:r>
              <a:rPr lang="es-AR" b="1" dirty="0" smtClean="0">
                <a:latin typeface="Courier New"/>
                <a:ea typeface="Calibri"/>
              </a:rPr>
              <a:t> i=0; i&lt;</a:t>
            </a:r>
            <a:r>
              <a:rPr lang="es-AR" b="1" dirty="0" err="1" smtClean="0">
                <a:latin typeface="Courier New"/>
                <a:ea typeface="Calibri"/>
              </a:rPr>
              <a:t>cantElementos</a:t>
            </a:r>
            <a:r>
              <a:rPr lang="es-AR" b="1" dirty="0" smtClean="0">
                <a:latin typeface="Courier New"/>
                <a:ea typeface="Calibri"/>
              </a:rPr>
              <a:t>();i++){</a:t>
            </a:r>
          </a:p>
          <a:p>
            <a:pPr>
              <a:spcAft>
                <a:spcPts val="0"/>
              </a:spcAft>
            </a:pPr>
            <a:r>
              <a:rPr lang="es-AR" b="1" dirty="0">
                <a:latin typeface="Courier New"/>
                <a:ea typeface="Calibri"/>
              </a:rPr>
              <a:t> </a:t>
            </a:r>
            <a:r>
              <a:rPr lang="es-AR" b="1" dirty="0" smtClean="0">
                <a:latin typeface="Courier New"/>
                <a:ea typeface="Calibri"/>
              </a:rPr>
              <a:t>   </a:t>
            </a:r>
            <a:r>
              <a:rPr lang="es-AR" b="1" dirty="0" err="1" smtClean="0">
                <a:latin typeface="Courier New"/>
                <a:ea typeface="Calibri"/>
              </a:rPr>
              <a:t>SignosVitales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sv</a:t>
            </a:r>
            <a:r>
              <a:rPr lang="es-AR" b="1" dirty="0" smtClean="0">
                <a:latin typeface="Courier New"/>
                <a:ea typeface="Calibri"/>
              </a:rPr>
              <a:t>= (</a:t>
            </a:r>
            <a:r>
              <a:rPr lang="es-AR" b="1" dirty="0" err="1" smtClean="0">
                <a:latin typeface="Courier New"/>
                <a:ea typeface="Calibri"/>
              </a:rPr>
              <a:t>SignosVitales</a:t>
            </a:r>
            <a:r>
              <a:rPr lang="es-AR" b="1" dirty="0" smtClean="0">
                <a:latin typeface="Courier New"/>
                <a:ea typeface="Calibri"/>
              </a:rPr>
              <a:t>) T[i];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  </a:t>
            </a:r>
            <a:r>
              <a:rPr lang="es-AR" b="1" dirty="0" err="1" smtClean="0">
                <a:latin typeface="Courier New"/>
                <a:ea typeface="Calibri"/>
              </a:rPr>
              <a:t>if</a:t>
            </a:r>
            <a:r>
              <a:rPr lang="es-AR" b="1" dirty="0" smtClean="0">
                <a:latin typeface="Courier New"/>
                <a:ea typeface="Calibri"/>
              </a:rPr>
              <a:t> (</a:t>
            </a:r>
            <a:r>
              <a:rPr lang="es-AR" b="1" smtClean="0">
                <a:latin typeface="Courier New"/>
                <a:ea typeface="Calibri"/>
              </a:rPr>
              <a:t>sv.alarma</a:t>
            </a:r>
            <a:r>
              <a:rPr lang="es-AR" b="1" dirty="0" smtClean="0">
                <a:latin typeface="Courier New"/>
                <a:ea typeface="Calibri"/>
              </a:rPr>
              <a:t>()) </a:t>
            </a:r>
            <a:r>
              <a:rPr lang="es-AR" b="1" dirty="0" err="1" smtClean="0">
                <a:latin typeface="Courier New"/>
                <a:ea typeface="Calibri"/>
              </a:rPr>
              <a:t>cant</a:t>
            </a:r>
            <a:r>
              <a:rPr lang="es-AR" b="1" dirty="0" smtClean="0">
                <a:latin typeface="Courier New"/>
                <a:ea typeface="Calibri"/>
              </a:rPr>
              <a:t>++;</a:t>
            </a:r>
            <a:endParaRPr lang="es-AR" b="1" dirty="0">
              <a:latin typeface="Courier New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}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  </a:t>
            </a:r>
            <a:r>
              <a:rPr lang="es-AR" b="1" dirty="0" err="1" smtClean="0">
                <a:latin typeface="Courier New"/>
                <a:ea typeface="Calibri"/>
              </a:rPr>
              <a:t>return</a:t>
            </a:r>
            <a:r>
              <a:rPr lang="es-AR" b="1" dirty="0" smtClean="0">
                <a:latin typeface="Courier New"/>
                <a:ea typeface="Calibri"/>
              </a:rPr>
              <a:t> </a:t>
            </a:r>
            <a:r>
              <a:rPr lang="es-AR" b="1" dirty="0" err="1" smtClean="0">
                <a:latin typeface="Courier New"/>
                <a:ea typeface="Calibri"/>
              </a:rPr>
              <a:t>cant</a:t>
            </a:r>
            <a:r>
              <a:rPr lang="es-AR" b="1" dirty="0" smtClean="0">
                <a:latin typeface="Courier New"/>
                <a:ea typeface="Calibri"/>
              </a:rPr>
              <a:t>;  </a:t>
            </a:r>
            <a:r>
              <a:rPr lang="es-ES" b="1" dirty="0" smtClean="0">
                <a:latin typeface="Courier New"/>
                <a:ea typeface="Calibri"/>
              </a:rPr>
              <a:t>}</a:t>
            </a:r>
          </a:p>
          <a:p>
            <a:pPr>
              <a:spcAft>
                <a:spcPts val="0"/>
              </a:spcAft>
            </a:pPr>
            <a:r>
              <a:rPr lang="es-AR" b="1" dirty="0" smtClean="0">
                <a:latin typeface="Courier New"/>
                <a:ea typeface="Calibri"/>
              </a:rPr>
              <a:t>}</a:t>
            </a:r>
            <a:endParaRPr lang="es-AR" b="1" dirty="0">
              <a:latin typeface="Courier New"/>
              <a:ea typeface="Calibri"/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533001" y="5660093"/>
            <a:ext cx="7620000" cy="1153283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s-AR" sz="2400" dirty="0" smtClean="0"/>
              <a:t>Como solo insertamos objetos que pertenecen a la clase </a:t>
            </a:r>
            <a:r>
              <a:rPr lang="es-AR" sz="1800" b="1" dirty="0" err="1">
                <a:latin typeface="Courier New"/>
                <a:ea typeface="Calibri"/>
              </a:rPr>
              <a:t>SignosVitales</a:t>
            </a:r>
            <a:r>
              <a:rPr lang="es-AR" sz="2400" dirty="0" smtClean="0"/>
              <a:t>, podemos asegurar que </a:t>
            </a:r>
            <a:r>
              <a:rPr lang="es-AR" sz="1800" b="1" dirty="0">
                <a:latin typeface="Courier New"/>
                <a:ea typeface="Calibri"/>
              </a:rPr>
              <a:t>T[i] </a:t>
            </a:r>
            <a:r>
              <a:rPr lang="es-AR" sz="2400" dirty="0" smtClean="0"/>
              <a:t>mantiene una referencia a un objeto de clase </a:t>
            </a:r>
            <a:r>
              <a:rPr lang="es-AR" sz="1800" b="1" dirty="0" err="1">
                <a:latin typeface="Courier New"/>
                <a:ea typeface="Calibri"/>
              </a:rPr>
              <a:t>SignosVitales</a:t>
            </a:r>
            <a:r>
              <a:rPr lang="es-AR" sz="1800" b="1" dirty="0">
                <a:latin typeface="Courier New"/>
                <a:ea typeface="Calibri"/>
              </a:rPr>
              <a:t> </a:t>
            </a:r>
            <a:r>
              <a:rPr lang="es-AR" sz="2400" dirty="0" smtClean="0"/>
              <a:t>. </a:t>
            </a:r>
            <a:endParaRPr lang="es-AR" sz="2000" b="1" dirty="0">
              <a:latin typeface="Courier New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7210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03238" y="1412776"/>
            <a:ext cx="7669162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es-AR" altLang="es-AR" sz="2800" dirty="0" smtClean="0"/>
              <a:t>La clase </a:t>
            </a:r>
            <a:r>
              <a:rPr lang="es-AR" altLang="es-AR" sz="2100" b="1" dirty="0" err="1">
                <a:latin typeface="Courier New"/>
                <a:ea typeface="Calibri"/>
              </a:rPr>
              <a:t>Coleccion</a:t>
            </a:r>
            <a:r>
              <a:rPr lang="es-AR" altLang="es-AR" sz="2800" b="1" dirty="0" smtClean="0"/>
              <a:t> </a:t>
            </a:r>
            <a:r>
              <a:rPr lang="es-AR" altLang="es-AR" sz="2800" dirty="0" smtClean="0"/>
              <a:t>es </a:t>
            </a:r>
            <a:r>
              <a:rPr lang="es-AR" altLang="es-AR" sz="2800" b="1" dirty="0" smtClean="0"/>
              <a:t>genérica</a:t>
            </a:r>
            <a:r>
              <a:rPr lang="es-AR" altLang="es-AR" sz="2800" dirty="0" smtClean="0"/>
              <a:t>,  permite factorizar el comportamiento compartido definiendo un patrón general. Las clases </a:t>
            </a:r>
            <a:r>
              <a:rPr lang="es-AR" altLang="es-AR" sz="2100" b="1" dirty="0">
                <a:latin typeface="Courier New"/>
                <a:ea typeface="Calibri"/>
              </a:rPr>
              <a:t>Correo</a:t>
            </a:r>
            <a:r>
              <a:rPr lang="es-AR" altLang="es-AR" sz="2800" b="1" dirty="0" smtClean="0"/>
              <a:t>, </a:t>
            </a:r>
            <a:r>
              <a:rPr lang="es-AR" altLang="es-AR" sz="2100" b="1" dirty="0">
                <a:latin typeface="Courier New"/>
                <a:ea typeface="Calibri"/>
              </a:rPr>
              <a:t>Inventario</a:t>
            </a:r>
            <a:r>
              <a:rPr lang="es-AR" altLang="es-AR" sz="2800" b="1" dirty="0" smtClean="0"/>
              <a:t> </a:t>
            </a:r>
            <a:r>
              <a:rPr lang="es-AR" altLang="es-AR" sz="2800" dirty="0" smtClean="0"/>
              <a:t>y </a:t>
            </a:r>
            <a:r>
              <a:rPr lang="es-AR" altLang="es-AR" sz="2100" b="1" dirty="0" err="1">
                <a:latin typeface="Courier New"/>
                <a:ea typeface="Calibri"/>
              </a:rPr>
              <a:t>RegistroSignosVitales</a:t>
            </a:r>
            <a:r>
              <a:rPr lang="es-AR" altLang="es-AR" sz="2800" b="1" dirty="0" smtClean="0"/>
              <a:t> </a:t>
            </a:r>
            <a:r>
              <a:rPr lang="es-AR" altLang="es-AR" sz="2800" dirty="0" smtClean="0"/>
              <a:t>extienden a </a:t>
            </a:r>
            <a:r>
              <a:rPr lang="es-AR" altLang="es-AR" sz="2100" b="1" dirty="0" err="1">
                <a:latin typeface="Courier New"/>
                <a:ea typeface="Calibri"/>
              </a:rPr>
              <a:t>Coleccion</a:t>
            </a:r>
            <a:r>
              <a:rPr lang="es-AR" altLang="es-AR" sz="2800" dirty="0" smtClean="0"/>
              <a:t> con servicios específicos. 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FontTx/>
              <a:buNone/>
            </a:pPr>
            <a:endParaRPr lang="es-ES_tradnl" altLang="es-AR" sz="2800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buFontTx/>
              <a:buNone/>
            </a:pPr>
            <a:endParaRPr lang="es-ES_tradnl" altLang="es-AR" sz="2800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buFontTx/>
              <a:buNone/>
            </a:pPr>
            <a:endParaRPr lang="es-ES_tradnl" altLang="es-AR" sz="2800" dirty="0" smtClean="0"/>
          </a:p>
          <a:p>
            <a:pPr marL="0" indent="0">
              <a:lnSpc>
                <a:spcPct val="110000"/>
              </a:lnSpc>
              <a:spcBef>
                <a:spcPts val="600"/>
              </a:spcBef>
              <a:buFontTx/>
              <a:buNone/>
            </a:pPr>
            <a:endParaRPr lang="es-AR" altLang="es-AR" sz="2800" dirty="0" smtClean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03239" y="2996952"/>
            <a:ext cx="7525146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ts val="1200"/>
              </a:spcBef>
              <a:buFontTx/>
              <a:buNone/>
              <a:defRPr/>
            </a:pPr>
            <a:r>
              <a:rPr lang="es-ES" kern="0" dirty="0" smtClean="0"/>
              <a:t>En un objeto de clase </a:t>
            </a:r>
            <a:r>
              <a:rPr lang="es-ES" sz="1800" b="1" dirty="0">
                <a:latin typeface="Courier New"/>
                <a:ea typeface="Calibri"/>
              </a:rPr>
              <a:t>Correo</a:t>
            </a:r>
            <a:r>
              <a:rPr lang="es-ES" kern="0" dirty="0" smtClean="0"/>
              <a:t> solo tiene sentido insertar objetos de clase </a:t>
            </a:r>
            <a:r>
              <a:rPr lang="es-ES" sz="1800" b="1" dirty="0">
                <a:latin typeface="Courier New"/>
                <a:ea typeface="Calibri"/>
              </a:rPr>
              <a:t>Mensaje</a:t>
            </a:r>
            <a:r>
              <a:rPr lang="es-ES" kern="0" dirty="0" smtClean="0"/>
              <a:t>.</a:t>
            </a:r>
          </a:p>
          <a:p>
            <a:pPr marL="0" indent="0" eaLnBrk="1" hangingPunct="1">
              <a:spcBef>
                <a:spcPts val="1200"/>
              </a:spcBef>
              <a:buFontTx/>
              <a:buNone/>
              <a:defRPr/>
            </a:pPr>
            <a:r>
              <a:rPr lang="es-ES" kern="0" dirty="0" smtClean="0"/>
              <a:t>Si desde la clase </a:t>
            </a:r>
            <a:r>
              <a:rPr lang="es-ES" sz="1800" b="1" dirty="0" err="1">
                <a:latin typeface="Courier New"/>
                <a:ea typeface="Calibri"/>
              </a:rPr>
              <a:t>Mensajeria</a:t>
            </a:r>
            <a:r>
              <a:rPr lang="es-ES" kern="0" dirty="0" smtClean="0"/>
              <a:t> por error se insertaran objetos de clase </a:t>
            </a:r>
            <a:r>
              <a:rPr lang="es-ES" sz="1800" b="1" dirty="0">
                <a:latin typeface="Courier New"/>
                <a:ea typeface="Calibri"/>
              </a:rPr>
              <a:t>Articulo</a:t>
            </a:r>
            <a:r>
              <a:rPr lang="es-ES" kern="0" dirty="0" smtClean="0"/>
              <a:t> en un objeto de clase </a:t>
            </a:r>
            <a:r>
              <a:rPr lang="es-ES" sz="1800" b="1" dirty="0">
                <a:latin typeface="Courier New"/>
                <a:ea typeface="Calibri"/>
              </a:rPr>
              <a:t>Correo</a:t>
            </a:r>
            <a:r>
              <a:rPr lang="es-ES" kern="0" dirty="0" smtClean="0"/>
              <a:t>, la ejecución del método </a:t>
            </a:r>
            <a:r>
              <a:rPr lang="es-ES" sz="1800" b="1" dirty="0" err="1">
                <a:latin typeface="Courier New"/>
                <a:ea typeface="Calibri"/>
              </a:rPr>
              <a:t>filtrarAsunto</a:t>
            </a:r>
            <a:r>
              <a:rPr lang="es-ES" kern="0" dirty="0" smtClean="0"/>
              <a:t>, por ejemplo, provocaría un error.</a:t>
            </a:r>
          </a:p>
          <a:p>
            <a:pPr marL="0" indent="0" eaLnBrk="1" hangingPunct="1">
              <a:spcBef>
                <a:spcPts val="1200"/>
              </a:spcBef>
              <a:buFontTx/>
              <a:buNone/>
              <a:defRPr/>
            </a:pPr>
            <a:r>
              <a:rPr lang="es-ES" kern="0" dirty="0" smtClean="0"/>
              <a:t>Si usamos </a:t>
            </a:r>
            <a:r>
              <a:rPr lang="es-ES" sz="1800" b="1" dirty="0" err="1">
                <a:latin typeface="Courier New"/>
                <a:ea typeface="Calibri"/>
              </a:rPr>
              <a:t>instanceOf</a:t>
            </a:r>
            <a:r>
              <a:rPr lang="es-ES" kern="0" dirty="0" smtClean="0"/>
              <a:t> podemos prevenir la terminación anormal, pero el error persiste, porque se trata de un </a:t>
            </a:r>
            <a:r>
              <a:rPr lang="es-ES" b="1" kern="0" dirty="0" smtClean="0"/>
              <a:t>error en la aplicación</a:t>
            </a:r>
            <a:r>
              <a:rPr lang="es-ES" kern="0" dirty="0" smtClean="0"/>
              <a:t>. </a:t>
            </a:r>
            <a:endParaRPr lang="es-AR" kern="0" dirty="0" smtClean="0"/>
          </a:p>
        </p:txBody>
      </p:sp>
    </p:spTree>
    <p:extLst>
      <p:ext uri="{BB962C8B-B14F-4D97-AF65-F5344CB8AC3E}">
        <p14:creationId xmlns:p14="http://schemas.microsoft.com/office/powerpoint/2010/main" val="148404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503239" y="1439388"/>
            <a:ext cx="7525146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just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just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ts val="1200"/>
              </a:spcBef>
              <a:buFontTx/>
              <a:buNone/>
              <a:defRPr/>
            </a:pPr>
            <a:r>
              <a:rPr lang="es-AR" sz="2800" kern="0" dirty="0" smtClean="0"/>
              <a:t>Estamos modelando </a:t>
            </a:r>
            <a:r>
              <a:rPr lang="es-AR" sz="2800" kern="0" dirty="0" err="1" smtClean="0"/>
              <a:t>genericidad</a:t>
            </a:r>
            <a:r>
              <a:rPr lang="es-AR" sz="2800" kern="0" dirty="0" smtClean="0"/>
              <a:t> usando herencia.</a:t>
            </a:r>
          </a:p>
          <a:p>
            <a:pPr marL="0" indent="0" eaLnBrk="1" hangingPunct="1">
              <a:spcBef>
                <a:spcPts val="1200"/>
              </a:spcBef>
              <a:buFontTx/>
              <a:buNone/>
              <a:defRPr/>
            </a:pPr>
            <a:r>
              <a:rPr lang="es-AR" sz="2800" kern="0" dirty="0" smtClean="0"/>
              <a:t>En las materias que siguen se presenta un mecanismo para definir clases genéricas a partir de </a:t>
            </a:r>
            <a:r>
              <a:rPr lang="es-AR" sz="2800" b="1" kern="0" dirty="0" smtClean="0"/>
              <a:t>polimorfismo paramétrico</a:t>
            </a:r>
            <a:r>
              <a:rPr lang="es-AR" sz="2800" kern="0" dirty="0" smtClean="0"/>
              <a:t>.</a:t>
            </a:r>
          </a:p>
          <a:p>
            <a:pPr marL="0" indent="0" eaLnBrk="1" hangingPunct="1">
              <a:spcBef>
                <a:spcPts val="1200"/>
              </a:spcBef>
              <a:buFontTx/>
              <a:buNone/>
              <a:defRPr/>
            </a:pPr>
            <a:r>
              <a:rPr lang="es-AR" sz="2800" kern="0" dirty="0" smtClean="0"/>
              <a:t>Java brinda recursos limitados para soportar este concepto.</a:t>
            </a:r>
          </a:p>
        </p:txBody>
      </p:sp>
    </p:spTree>
    <p:extLst>
      <p:ext uri="{BB962C8B-B14F-4D97-AF65-F5344CB8AC3E}">
        <p14:creationId xmlns:p14="http://schemas.microsoft.com/office/powerpoint/2010/main" val="147476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11" name="10 Rectángulo"/>
          <p:cNvSpPr/>
          <p:nvPr/>
        </p:nvSpPr>
        <p:spPr>
          <a:xfrm>
            <a:off x="4451450" y="1432305"/>
            <a:ext cx="3720950" cy="4963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_tradnl" b="1" dirty="0" smtClean="0">
                <a:solidFill>
                  <a:schemeClr val="tx2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Articulo</a:t>
            </a:r>
            <a:endParaRPr lang="es-AR" b="1" dirty="0">
              <a:solidFill>
                <a:schemeClr val="tx2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451450" y="1921994"/>
            <a:ext cx="3720950" cy="1172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err="1">
                <a:solidFill>
                  <a:schemeClr val="tx2"/>
                </a:solidFill>
              </a:rPr>
              <a:t>codigo:entero</a:t>
            </a:r>
            <a:endParaRPr lang="es-AR" sz="2000" b="1" dirty="0">
              <a:solidFill>
                <a:schemeClr val="tx2"/>
              </a:solidFill>
            </a:endParaRPr>
          </a:p>
          <a:p>
            <a:r>
              <a:rPr lang="en-US" sz="2000" b="1" dirty="0" err="1">
                <a:solidFill>
                  <a:schemeClr val="tx2"/>
                </a:solidFill>
              </a:rPr>
              <a:t>rubro:entero</a:t>
            </a:r>
            <a:endParaRPr lang="es-AR" sz="2000" b="1" dirty="0">
              <a:solidFill>
                <a:schemeClr val="tx2"/>
              </a:solidFill>
            </a:endParaRPr>
          </a:p>
          <a:p>
            <a:r>
              <a:rPr lang="en-US" sz="2000" b="1" dirty="0" err="1">
                <a:solidFill>
                  <a:schemeClr val="tx2"/>
                </a:solidFill>
              </a:rPr>
              <a:t>valor:real</a:t>
            </a:r>
            <a:endParaRPr lang="es-AR" sz="2000" b="1" dirty="0">
              <a:solidFill>
                <a:schemeClr val="tx2"/>
              </a:solidFill>
            </a:endParaRPr>
          </a:p>
          <a:p>
            <a:r>
              <a:rPr lang="es-AR" sz="2000" b="1" dirty="0" err="1">
                <a:solidFill>
                  <a:schemeClr val="tx2"/>
                </a:solidFill>
              </a:rPr>
              <a:t>anio:entero</a:t>
            </a:r>
            <a:endParaRPr lang="es-AR" sz="2000" b="1" dirty="0">
              <a:solidFill>
                <a:schemeClr val="tx2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451450" y="3094714"/>
            <a:ext cx="3720950" cy="2710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chemeClr val="tx2"/>
                </a:solidFill>
              </a:rPr>
              <a:t>&lt;&lt;Constructor&gt;&gt;</a:t>
            </a:r>
            <a:endParaRPr lang="es-AR" sz="2000" b="1" dirty="0">
              <a:solidFill>
                <a:schemeClr val="tx2"/>
              </a:solidFill>
            </a:endParaRPr>
          </a:p>
          <a:p>
            <a:r>
              <a:rPr lang="es-ES" sz="2000" b="1" dirty="0">
                <a:solidFill>
                  <a:schemeClr val="tx2"/>
                </a:solidFill>
              </a:rPr>
              <a:t>Articulo (</a:t>
            </a:r>
            <a:r>
              <a:rPr lang="es-ES" sz="2000" b="1" dirty="0" err="1">
                <a:solidFill>
                  <a:schemeClr val="tx2"/>
                </a:solidFill>
              </a:rPr>
              <a:t>c:entero,r:entero</a:t>
            </a:r>
            <a:r>
              <a:rPr lang="es-ES" sz="2000" b="1" dirty="0">
                <a:solidFill>
                  <a:schemeClr val="tx2"/>
                </a:solidFill>
              </a:rPr>
              <a:t>, v:entero,a:entero)</a:t>
            </a:r>
            <a:endParaRPr lang="es-AR" sz="2000" b="1" dirty="0">
              <a:solidFill>
                <a:schemeClr val="tx2"/>
              </a:solidFill>
            </a:endParaRPr>
          </a:p>
          <a:p>
            <a:r>
              <a:rPr lang="es-ES" sz="2000" b="1" dirty="0">
                <a:solidFill>
                  <a:schemeClr val="tx2"/>
                </a:solidFill>
              </a:rPr>
              <a:t>&lt;&lt;Comandos&gt;&gt;</a:t>
            </a:r>
            <a:endParaRPr lang="es-AR" sz="2000" b="1" dirty="0">
              <a:solidFill>
                <a:schemeClr val="tx2"/>
              </a:solidFill>
            </a:endParaRPr>
          </a:p>
          <a:p>
            <a:r>
              <a:rPr lang="es-ES" sz="2000" b="1" dirty="0">
                <a:solidFill>
                  <a:schemeClr val="tx2"/>
                </a:solidFill>
              </a:rPr>
              <a:t>depreciar(</a:t>
            </a:r>
            <a:r>
              <a:rPr lang="es-ES" sz="2000" b="1" dirty="0" err="1">
                <a:solidFill>
                  <a:schemeClr val="tx2"/>
                </a:solidFill>
              </a:rPr>
              <a:t>p:real</a:t>
            </a:r>
            <a:r>
              <a:rPr lang="es-ES" sz="2000" b="1" dirty="0">
                <a:solidFill>
                  <a:schemeClr val="tx2"/>
                </a:solidFill>
              </a:rPr>
              <a:t>)</a:t>
            </a:r>
            <a:endParaRPr lang="es-AR" sz="2000" b="1" dirty="0">
              <a:solidFill>
                <a:schemeClr val="tx2"/>
              </a:solidFill>
            </a:endParaRPr>
          </a:p>
          <a:p>
            <a:r>
              <a:rPr lang="es-ES" sz="2000" b="1" dirty="0">
                <a:solidFill>
                  <a:schemeClr val="tx2"/>
                </a:solidFill>
              </a:rPr>
              <a:t>&lt;&lt;Consultas&gt;&gt;</a:t>
            </a:r>
            <a:endParaRPr lang="es-AR" sz="2000" b="1" dirty="0">
              <a:solidFill>
                <a:schemeClr val="tx2"/>
              </a:solidFill>
            </a:endParaRPr>
          </a:p>
          <a:p>
            <a:r>
              <a:rPr lang="es-ES" sz="2000" b="1" dirty="0" err="1" smtClean="0">
                <a:solidFill>
                  <a:schemeClr val="tx2"/>
                </a:solidFill>
              </a:rPr>
              <a:t>equals</a:t>
            </a:r>
            <a:r>
              <a:rPr lang="es-ES" sz="2000" b="1" dirty="0" smtClean="0">
                <a:solidFill>
                  <a:schemeClr val="tx2"/>
                </a:solidFill>
              </a:rPr>
              <a:t>(</a:t>
            </a:r>
            <a:r>
              <a:rPr lang="es-ES" sz="2000" b="1" dirty="0" err="1" smtClean="0">
                <a:solidFill>
                  <a:schemeClr val="tx2"/>
                </a:solidFill>
              </a:rPr>
              <a:t>a:Articulo</a:t>
            </a:r>
            <a:r>
              <a:rPr lang="es-ES" sz="2000" b="1" dirty="0" smtClean="0">
                <a:solidFill>
                  <a:schemeClr val="tx2"/>
                </a:solidFill>
              </a:rPr>
              <a:t> ):</a:t>
            </a:r>
            <a:r>
              <a:rPr lang="es-ES" sz="2000" b="1" dirty="0" err="1" smtClean="0">
                <a:solidFill>
                  <a:schemeClr val="tx2"/>
                </a:solidFill>
              </a:rPr>
              <a:t>boolean</a:t>
            </a:r>
            <a:endParaRPr lang="es-ES" sz="2000" b="1" dirty="0" smtClean="0">
              <a:solidFill>
                <a:schemeClr val="tx2"/>
              </a:solidFill>
            </a:endParaRPr>
          </a:p>
          <a:p>
            <a:r>
              <a:rPr lang="es-ES" sz="2000" b="1" dirty="0" err="1" smtClean="0">
                <a:solidFill>
                  <a:schemeClr val="tx2"/>
                </a:solidFill>
              </a:rPr>
              <a:t>esMayor</a:t>
            </a:r>
            <a:r>
              <a:rPr lang="es-ES" sz="2000" b="1" dirty="0" smtClean="0">
                <a:solidFill>
                  <a:schemeClr val="tx2"/>
                </a:solidFill>
              </a:rPr>
              <a:t>(</a:t>
            </a:r>
            <a:r>
              <a:rPr lang="es-ES" sz="2000" b="1" dirty="0" err="1" smtClean="0">
                <a:solidFill>
                  <a:schemeClr val="tx2"/>
                </a:solidFill>
              </a:rPr>
              <a:t>a:Articulo</a:t>
            </a:r>
            <a:r>
              <a:rPr lang="es-ES" sz="2000" b="1" dirty="0" smtClean="0">
                <a:solidFill>
                  <a:schemeClr val="tx2"/>
                </a:solidFill>
              </a:rPr>
              <a:t> </a:t>
            </a:r>
            <a:r>
              <a:rPr lang="es-ES" sz="2000" b="1" dirty="0">
                <a:solidFill>
                  <a:schemeClr val="tx2"/>
                </a:solidFill>
              </a:rPr>
              <a:t>):</a:t>
            </a:r>
            <a:r>
              <a:rPr lang="es-ES" sz="2000" b="1" dirty="0" err="1">
                <a:solidFill>
                  <a:schemeClr val="tx2"/>
                </a:solidFill>
              </a:rPr>
              <a:t>boolean</a:t>
            </a:r>
            <a:endParaRPr lang="es-ES" sz="2000" b="1" dirty="0">
              <a:solidFill>
                <a:schemeClr val="tx2"/>
              </a:solidFill>
            </a:endParaRPr>
          </a:p>
          <a:p>
            <a:endParaRPr lang="es-AR" sz="2000" b="1" dirty="0">
              <a:solidFill>
                <a:schemeClr val="tx2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539552" y="1412776"/>
            <a:ext cx="3744416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Inventario</a:t>
            </a:r>
            <a:endParaRPr lang="es-AR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539552" y="1772816"/>
            <a:ext cx="3744416" cy="10477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ysClr val="windowText" lastClr="000000"/>
                </a:solidFill>
              </a:rPr>
              <a:t>T [] </a:t>
            </a:r>
            <a:r>
              <a:rPr lang="es-ES" sz="2000" b="1" dirty="0">
                <a:solidFill>
                  <a:srgbClr val="0070C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Articulo</a:t>
            </a:r>
            <a:endParaRPr lang="es-AR" sz="2000" b="1" dirty="0">
              <a:solidFill>
                <a:srgbClr val="0070C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" sz="2000" b="1" dirty="0" err="1" smtClean="0">
                <a:solidFill>
                  <a:sysClr val="windowText" lastClr="000000"/>
                </a:solidFill>
              </a:rPr>
              <a:t>cantArticulos:entero</a:t>
            </a:r>
            <a:endParaRPr lang="es-AR" sz="2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539552" y="2820576"/>
            <a:ext cx="3765529" cy="38626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ysClr val="windowText" lastClr="000000"/>
                </a:solidFill>
              </a:rPr>
              <a:t>&lt;&lt; Constructores&gt;&gt;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>
                <a:solidFill>
                  <a:sysClr val="windowText" lastClr="000000"/>
                </a:solidFill>
              </a:rPr>
              <a:t> Inventario(</a:t>
            </a:r>
            <a:r>
              <a:rPr lang="es-ES" sz="2000" b="1" dirty="0" err="1">
                <a:solidFill>
                  <a:sysClr val="windowText" lastClr="000000"/>
                </a:solidFill>
              </a:rPr>
              <a:t>max:entero</a:t>
            </a:r>
            <a:r>
              <a:rPr lang="es-ES" sz="2000" b="1" dirty="0">
                <a:solidFill>
                  <a:sysClr val="windowText" lastClr="000000"/>
                </a:solidFill>
              </a:rPr>
              <a:t>)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>
                <a:solidFill>
                  <a:sysClr val="windowText" lastClr="000000"/>
                </a:solidFill>
              </a:rPr>
              <a:t>&lt;&lt;Comandos&gt;&gt;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>
                <a:solidFill>
                  <a:sysClr val="windowText" lastClr="000000"/>
                </a:solidFill>
              </a:rPr>
              <a:t>insertar (</a:t>
            </a:r>
            <a:r>
              <a:rPr lang="es-ES" sz="2000" b="1" dirty="0" err="1">
                <a:solidFill>
                  <a:srgbClr val="0070C0"/>
                </a:solidFill>
              </a:rPr>
              <a:t>c:Articulo</a:t>
            </a:r>
            <a:r>
              <a:rPr lang="es-ES" sz="2000" b="1" dirty="0">
                <a:solidFill>
                  <a:sysClr val="windowText" lastClr="000000"/>
                </a:solidFill>
              </a:rPr>
              <a:t>)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>
                <a:solidFill>
                  <a:sysClr val="windowText" lastClr="000000"/>
                </a:solidFill>
              </a:rPr>
              <a:t>eliminar (</a:t>
            </a:r>
            <a:r>
              <a:rPr lang="es-ES" sz="2000" b="1" dirty="0" err="1">
                <a:solidFill>
                  <a:srgbClr val="0070C0"/>
                </a:solidFill>
              </a:rPr>
              <a:t>c:Articulo</a:t>
            </a:r>
            <a:r>
              <a:rPr lang="es-ES" sz="2000" b="1" dirty="0" smtClean="0">
                <a:solidFill>
                  <a:sysClr val="windowText" lastClr="000000"/>
                </a:solidFill>
              </a:rPr>
              <a:t>)</a:t>
            </a:r>
          </a:p>
          <a:p>
            <a:r>
              <a:rPr lang="es-ES" sz="2000" b="1" dirty="0">
                <a:solidFill>
                  <a:sysClr val="windowText" lastClr="000000"/>
                </a:solidFill>
              </a:rPr>
              <a:t>o</a:t>
            </a:r>
            <a:r>
              <a:rPr lang="es-ES" sz="2000" b="1" dirty="0" smtClean="0">
                <a:solidFill>
                  <a:sysClr val="windowText" lastClr="000000"/>
                </a:solidFill>
              </a:rPr>
              <a:t>rdenar()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AR" sz="2000" b="1" dirty="0" err="1">
                <a:solidFill>
                  <a:srgbClr val="FF0000"/>
                </a:solidFill>
              </a:rPr>
              <a:t>depreciarRubro</a:t>
            </a:r>
            <a:r>
              <a:rPr lang="es-AR" sz="2000" b="1" dirty="0">
                <a:solidFill>
                  <a:srgbClr val="FF0000"/>
                </a:solidFill>
              </a:rPr>
              <a:t> (</a:t>
            </a:r>
            <a:r>
              <a:rPr lang="es-AR" sz="2000" b="1" dirty="0" err="1" smtClean="0">
                <a:solidFill>
                  <a:srgbClr val="FF0000"/>
                </a:solidFill>
              </a:rPr>
              <a:t>r:entero,p:real</a:t>
            </a:r>
            <a:r>
              <a:rPr lang="es-AR" sz="20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</a:rPr>
              <a:t>&lt;&lt;</a:t>
            </a:r>
            <a:r>
              <a:rPr lang="es-ES" sz="2000" b="1" dirty="0">
                <a:solidFill>
                  <a:sysClr val="windowText" lastClr="000000"/>
                </a:solidFill>
              </a:rPr>
              <a:t>Consultas&gt;&gt;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 err="1" smtClean="0">
                <a:solidFill>
                  <a:srgbClr val="0070C0"/>
                </a:solidFill>
              </a:rPr>
              <a:t>cantArticulos</a:t>
            </a:r>
            <a:r>
              <a:rPr lang="es-ES" sz="2000" b="1" dirty="0" smtClean="0">
                <a:solidFill>
                  <a:srgbClr val="0070C0"/>
                </a:solidFill>
              </a:rPr>
              <a:t>():</a:t>
            </a:r>
            <a:r>
              <a:rPr lang="es-ES" sz="2000" b="1" dirty="0">
                <a:solidFill>
                  <a:srgbClr val="0070C0"/>
                </a:solidFill>
              </a:rPr>
              <a:t>entero</a:t>
            </a:r>
            <a:endParaRPr lang="es-AR" sz="2000" b="1" dirty="0">
              <a:solidFill>
                <a:srgbClr val="0070C0"/>
              </a:solidFill>
            </a:endParaRPr>
          </a:p>
          <a:p>
            <a:r>
              <a:rPr lang="es-ES" sz="2000" b="1" dirty="0" err="1" smtClean="0">
                <a:solidFill>
                  <a:sysClr val="windowText" lastClr="000000"/>
                </a:solidFill>
              </a:rPr>
              <a:t>estaLlena</a:t>
            </a:r>
            <a:r>
              <a:rPr lang="es-ES" sz="2000" b="1" dirty="0" smtClean="0">
                <a:solidFill>
                  <a:sysClr val="windowText" lastClr="000000"/>
                </a:solidFill>
              </a:rPr>
              <a:t>():</a:t>
            </a:r>
            <a:r>
              <a:rPr lang="es-ES" sz="2000" b="1" dirty="0">
                <a:solidFill>
                  <a:sysClr val="windowText" lastClr="000000"/>
                </a:solidFill>
              </a:rPr>
              <a:t>entero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AR" sz="2000" b="1" dirty="0" smtClean="0">
                <a:solidFill>
                  <a:sysClr val="windowText" lastClr="000000"/>
                </a:solidFill>
              </a:rPr>
              <a:t>pertenece </a:t>
            </a:r>
            <a:r>
              <a:rPr lang="es-AR" sz="2000" b="1" dirty="0">
                <a:solidFill>
                  <a:sysClr val="windowText" lastClr="000000"/>
                </a:solidFill>
              </a:rPr>
              <a:t>(</a:t>
            </a:r>
            <a:r>
              <a:rPr lang="es-AR" sz="2000" b="1" dirty="0" err="1">
                <a:solidFill>
                  <a:srgbClr val="0070C0"/>
                </a:solidFill>
              </a:rPr>
              <a:t>c:Articulo</a:t>
            </a:r>
            <a:r>
              <a:rPr lang="es-AR" sz="2000" b="1" dirty="0">
                <a:solidFill>
                  <a:sysClr val="windowText" lastClr="000000"/>
                </a:solidFill>
              </a:rPr>
              <a:t>):</a:t>
            </a:r>
            <a:r>
              <a:rPr lang="es-AR" sz="2000" b="1" dirty="0" err="1" smtClean="0">
                <a:solidFill>
                  <a:sysClr val="windowText" lastClr="000000"/>
                </a:solidFill>
              </a:rPr>
              <a:t>boolean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AR" sz="2000" b="1" dirty="0" err="1" smtClean="0">
                <a:solidFill>
                  <a:srgbClr val="FF0000"/>
                </a:solidFill>
              </a:rPr>
              <a:t>unAnio</a:t>
            </a:r>
            <a:r>
              <a:rPr lang="es-AR" sz="2000" b="1" dirty="0" smtClean="0">
                <a:solidFill>
                  <a:srgbClr val="FF0000"/>
                </a:solidFill>
              </a:rPr>
              <a:t>(</a:t>
            </a:r>
            <a:r>
              <a:rPr lang="es-AR" sz="2000" b="1" dirty="0">
                <a:solidFill>
                  <a:srgbClr val="FF0000"/>
                </a:solidFill>
              </a:rPr>
              <a:t>a</a:t>
            </a:r>
            <a:r>
              <a:rPr lang="es-AR" sz="2000" b="1" dirty="0" smtClean="0">
                <a:solidFill>
                  <a:srgbClr val="FF0000"/>
                </a:solidFill>
              </a:rPr>
              <a:t>:entero</a:t>
            </a:r>
            <a:r>
              <a:rPr lang="es-AR" sz="2000" b="1" dirty="0">
                <a:solidFill>
                  <a:srgbClr val="FF0000"/>
                </a:solidFill>
              </a:rPr>
              <a:t>):</a:t>
            </a:r>
            <a:r>
              <a:rPr lang="es-AR" sz="2000" b="1" dirty="0" smtClean="0">
                <a:solidFill>
                  <a:srgbClr val="FF0000"/>
                </a:solidFill>
              </a:rPr>
              <a:t>Inventario</a:t>
            </a:r>
          </a:p>
        </p:txBody>
      </p:sp>
    </p:spTree>
    <p:extLst>
      <p:ext uri="{BB962C8B-B14F-4D97-AF65-F5344CB8AC3E}">
        <p14:creationId xmlns:p14="http://schemas.microsoft.com/office/powerpoint/2010/main" val="48917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257800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s-ES" sz="2800" b="1" dirty="0" smtClean="0">
                <a:solidFill>
                  <a:sysClr val="windowText" lastClr="000000"/>
                </a:solidFill>
              </a:rPr>
              <a:t>Inventario(</a:t>
            </a:r>
            <a:r>
              <a:rPr lang="es-ES" sz="2800" b="1" dirty="0" err="1" smtClean="0">
                <a:solidFill>
                  <a:sysClr val="windowText" lastClr="000000"/>
                </a:solidFill>
              </a:rPr>
              <a:t>max:entero</a:t>
            </a:r>
            <a:r>
              <a:rPr lang="es-ES" sz="2800" b="1" dirty="0" smtClean="0">
                <a:solidFill>
                  <a:sysClr val="windowText" lastClr="000000"/>
                </a:solidFill>
              </a:rPr>
              <a:t>): </a:t>
            </a:r>
            <a:r>
              <a:rPr lang="es-ES" sz="2800" dirty="0" smtClean="0">
                <a:solidFill>
                  <a:sysClr val="windowText" lastClr="000000"/>
                </a:solidFill>
              </a:rPr>
              <a:t>crea una colección con capacidad para mantener </a:t>
            </a:r>
            <a:r>
              <a:rPr lang="es-ES" sz="2800" dirty="0" err="1" smtClean="0">
                <a:solidFill>
                  <a:sysClr val="windowText" lastClr="000000"/>
                </a:solidFill>
              </a:rPr>
              <a:t>max</a:t>
            </a:r>
            <a:r>
              <a:rPr lang="es-ES" sz="2800" dirty="0" smtClean="0">
                <a:solidFill>
                  <a:sysClr val="windowText" lastClr="000000"/>
                </a:solidFill>
              </a:rPr>
              <a:t> artículos.</a:t>
            </a:r>
            <a:endParaRPr lang="es-AR" sz="2800" dirty="0">
              <a:solidFill>
                <a:sysClr val="windowText" lastClr="000000"/>
              </a:solidFill>
            </a:endParaRPr>
          </a:p>
          <a:p>
            <a:pPr marL="114300" indent="0">
              <a:buNone/>
            </a:pPr>
            <a:r>
              <a:rPr lang="es-ES" sz="2800" b="1" dirty="0" smtClean="0">
                <a:solidFill>
                  <a:sysClr val="windowText" lastClr="000000"/>
                </a:solidFill>
              </a:rPr>
              <a:t>insertar </a:t>
            </a:r>
            <a:r>
              <a:rPr lang="es-ES" sz="2800" b="1" dirty="0">
                <a:solidFill>
                  <a:sysClr val="windowText" lastClr="000000"/>
                </a:solidFill>
              </a:rPr>
              <a:t>(</a:t>
            </a:r>
            <a:r>
              <a:rPr lang="es-ES" sz="2800" b="1" dirty="0" err="1">
                <a:solidFill>
                  <a:srgbClr val="0070C0"/>
                </a:solidFill>
              </a:rPr>
              <a:t>c:Articulo</a:t>
            </a:r>
            <a:r>
              <a:rPr lang="es-ES" sz="2800" b="1" dirty="0" smtClean="0">
                <a:solidFill>
                  <a:sysClr val="windowText" lastClr="000000"/>
                </a:solidFill>
              </a:rPr>
              <a:t>): </a:t>
            </a:r>
            <a:r>
              <a:rPr lang="es-ES" sz="2800" dirty="0" smtClean="0">
                <a:solidFill>
                  <a:sysClr val="windowText" lastClr="000000"/>
                </a:solidFill>
              </a:rPr>
              <a:t>asigna el </a:t>
            </a:r>
            <a:r>
              <a:rPr lang="es-ES" sz="2800" dirty="0">
                <a:solidFill>
                  <a:sysClr val="windowText" lastClr="000000"/>
                </a:solidFill>
              </a:rPr>
              <a:t>a</a:t>
            </a:r>
            <a:r>
              <a:rPr lang="es-ES" sz="2800" dirty="0" smtClean="0">
                <a:solidFill>
                  <a:sysClr val="windowText" lastClr="000000"/>
                </a:solidFill>
              </a:rPr>
              <a:t>rtículo c a la primera posición libre e incrementa </a:t>
            </a:r>
            <a:r>
              <a:rPr lang="es-ES" sz="2800" dirty="0" err="1" smtClean="0">
                <a:solidFill>
                  <a:sysClr val="windowText" lastClr="000000"/>
                </a:solidFill>
              </a:rPr>
              <a:t>cantArtículos</a:t>
            </a:r>
            <a:r>
              <a:rPr lang="es-ES" sz="2800" dirty="0" smtClean="0">
                <a:solidFill>
                  <a:sysClr val="windowText" lastClr="000000"/>
                </a:solidFill>
              </a:rPr>
              <a:t>. Requiere c ligado y </a:t>
            </a:r>
            <a:r>
              <a:rPr lang="es-ES" sz="2800" dirty="0" err="1" smtClean="0">
                <a:solidFill>
                  <a:sysClr val="windowText" lastClr="000000"/>
                </a:solidFill>
              </a:rPr>
              <a:t>estaLlena</a:t>
            </a:r>
            <a:r>
              <a:rPr lang="es-ES" sz="2800" dirty="0" smtClean="0">
                <a:solidFill>
                  <a:sysClr val="windowText" lastClr="000000"/>
                </a:solidFill>
              </a:rPr>
              <a:t>()== false. </a:t>
            </a:r>
            <a:endParaRPr lang="es-AR" sz="2800" dirty="0">
              <a:solidFill>
                <a:sysClr val="windowText" lastClr="000000"/>
              </a:solidFill>
            </a:endParaRPr>
          </a:p>
          <a:p>
            <a:pPr marL="114300" indent="0">
              <a:buNone/>
            </a:pPr>
            <a:r>
              <a:rPr lang="es-ES" sz="2800" b="1" dirty="0">
                <a:solidFill>
                  <a:sysClr val="windowText" lastClr="000000"/>
                </a:solidFill>
              </a:rPr>
              <a:t>eliminar (</a:t>
            </a:r>
            <a:r>
              <a:rPr lang="es-ES" sz="2800" b="1" dirty="0" err="1">
                <a:solidFill>
                  <a:srgbClr val="0070C0"/>
                </a:solidFill>
              </a:rPr>
              <a:t>c:Articulo</a:t>
            </a:r>
            <a:r>
              <a:rPr lang="es-ES" sz="2800" b="1" dirty="0" smtClean="0">
                <a:solidFill>
                  <a:sysClr val="windowText" lastClr="000000"/>
                </a:solidFill>
              </a:rPr>
              <a:t>): </a:t>
            </a:r>
            <a:r>
              <a:rPr lang="es-ES" sz="2800" dirty="0" smtClean="0">
                <a:solidFill>
                  <a:sysClr val="windowText" lastClr="000000"/>
                </a:solidFill>
              </a:rPr>
              <a:t>busca un artículo equivalente a c, si existe, lo elimina arrastrando los que le siguen una posición y </a:t>
            </a:r>
            <a:r>
              <a:rPr lang="es-ES" sz="2800" dirty="0" err="1" smtClean="0">
                <a:solidFill>
                  <a:sysClr val="windowText" lastClr="000000"/>
                </a:solidFill>
              </a:rPr>
              <a:t>decrementando</a:t>
            </a:r>
            <a:r>
              <a:rPr lang="es-ES" sz="2800" dirty="0" smtClean="0">
                <a:solidFill>
                  <a:sysClr val="windowText" lastClr="000000"/>
                </a:solidFill>
              </a:rPr>
              <a:t> </a:t>
            </a:r>
            <a:r>
              <a:rPr lang="es-ES" sz="2800" dirty="0" err="1" smtClean="0">
                <a:solidFill>
                  <a:sysClr val="windowText" lastClr="000000"/>
                </a:solidFill>
              </a:rPr>
              <a:t>cantArtículos</a:t>
            </a:r>
            <a:endParaRPr lang="es-AR" sz="2800" b="1" dirty="0">
              <a:solidFill>
                <a:sysClr val="windowText" lastClr="000000"/>
              </a:solidFill>
            </a:endParaRPr>
          </a:p>
          <a:p>
            <a:pPr marL="114300" indent="0">
              <a:buNone/>
            </a:pPr>
            <a:r>
              <a:rPr lang="es-AR" sz="2800" b="1" dirty="0" err="1">
                <a:solidFill>
                  <a:srgbClr val="FF0000"/>
                </a:solidFill>
              </a:rPr>
              <a:t>depreciarRubro</a:t>
            </a:r>
            <a:r>
              <a:rPr lang="es-AR" sz="2800" b="1" dirty="0">
                <a:solidFill>
                  <a:srgbClr val="FF0000"/>
                </a:solidFill>
              </a:rPr>
              <a:t> (</a:t>
            </a:r>
            <a:r>
              <a:rPr lang="es-AR" sz="2800" b="1" dirty="0" err="1">
                <a:solidFill>
                  <a:srgbClr val="FF0000"/>
                </a:solidFill>
              </a:rPr>
              <a:t>r:entero,p:real</a:t>
            </a:r>
            <a:r>
              <a:rPr lang="es-AR" sz="2800" b="1" dirty="0" smtClean="0">
                <a:solidFill>
                  <a:srgbClr val="FF0000"/>
                </a:solidFill>
              </a:rPr>
              <a:t>): </a:t>
            </a:r>
            <a:r>
              <a:rPr lang="es-AR" sz="2800" dirty="0" smtClean="0"/>
              <a:t>recorre </a:t>
            </a:r>
            <a:r>
              <a:rPr lang="es-AR" sz="2800" dirty="0" err="1" smtClean="0"/>
              <a:t>exahustivamente</a:t>
            </a:r>
            <a:r>
              <a:rPr lang="es-AR" sz="2800" dirty="0" smtClean="0"/>
              <a:t> la colección y deprecia cada artículo del rubro r en el porcentaje p. </a:t>
            </a:r>
            <a:endParaRPr lang="es-AR" sz="2800" b="1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s-ES" sz="2800" b="1" dirty="0" err="1" smtClean="0">
                <a:solidFill>
                  <a:srgbClr val="0070C0"/>
                </a:solidFill>
              </a:rPr>
              <a:t>cantArticulos</a:t>
            </a:r>
            <a:r>
              <a:rPr lang="es-ES" sz="2800" b="1" dirty="0">
                <a:solidFill>
                  <a:srgbClr val="0070C0"/>
                </a:solidFill>
              </a:rPr>
              <a:t>():</a:t>
            </a:r>
            <a:r>
              <a:rPr lang="es-ES" sz="2800" b="1" dirty="0" smtClean="0">
                <a:solidFill>
                  <a:srgbClr val="0070C0"/>
                </a:solidFill>
              </a:rPr>
              <a:t>entero: </a:t>
            </a:r>
            <a:r>
              <a:rPr lang="es-ES" sz="2800" dirty="0" smtClean="0"/>
              <a:t>retorna la cantidad de artículos almacenados en la colección</a:t>
            </a:r>
            <a:endParaRPr lang="es-AR" sz="2800" b="1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s-ES" sz="2800" b="1" dirty="0" err="1">
                <a:solidFill>
                  <a:sysClr val="windowText" lastClr="000000"/>
                </a:solidFill>
              </a:rPr>
              <a:t>estaLlena</a:t>
            </a:r>
            <a:r>
              <a:rPr lang="es-ES" sz="2800" b="1" dirty="0" smtClean="0">
                <a:solidFill>
                  <a:sysClr val="windowText" lastClr="000000"/>
                </a:solidFill>
              </a:rPr>
              <a:t>():booleano:</a:t>
            </a:r>
            <a:r>
              <a:rPr lang="es-ES" sz="2800" dirty="0" smtClean="0">
                <a:solidFill>
                  <a:sysClr val="windowText" lastClr="000000"/>
                </a:solidFill>
              </a:rPr>
              <a:t> retorna true si la cantidad de artículos es igual al tamaño de la colección</a:t>
            </a:r>
            <a:endParaRPr lang="es-AR" sz="2800" b="1" dirty="0">
              <a:solidFill>
                <a:sysClr val="windowText" lastClr="000000"/>
              </a:solidFill>
            </a:endParaRPr>
          </a:p>
          <a:p>
            <a:pPr marL="114300" indent="0">
              <a:buNone/>
            </a:pPr>
            <a:r>
              <a:rPr lang="es-AR" sz="2800" b="1" dirty="0">
                <a:solidFill>
                  <a:sysClr val="windowText" lastClr="000000"/>
                </a:solidFill>
              </a:rPr>
              <a:t>pertenece (</a:t>
            </a:r>
            <a:r>
              <a:rPr lang="es-AR" sz="2800" b="1" dirty="0" err="1">
                <a:solidFill>
                  <a:srgbClr val="0070C0"/>
                </a:solidFill>
              </a:rPr>
              <a:t>c:Articulo</a:t>
            </a:r>
            <a:r>
              <a:rPr lang="es-AR" sz="2800" b="1" dirty="0">
                <a:solidFill>
                  <a:sysClr val="windowText" lastClr="000000"/>
                </a:solidFill>
              </a:rPr>
              <a:t>):</a:t>
            </a:r>
            <a:r>
              <a:rPr lang="es-AR" sz="2800" b="1" dirty="0" err="1" smtClean="0">
                <a:solidFill>
                  <a:sysClr val="windowText" lastClr="000000"/>
                </a:solidFill>
              </a:rPr>
              <a:t>boolean</a:t>
            </a:r>
            <a:r>
              <a:rPr lang="es-AR" sz="2800" dirty="0" smtClean="0">
                <a:solidFill>
                  <a:sysClr val="windowText" lastClr="000000"/>
                </a:solidFill>
              </a:rPr>
              <a:t>: retorna true si la colección contiene un elemento equivalente a c. </a:t>
            </a:r>
          </a:p>
          <a:p>
            <a:pPr marL="114300" indent="0">
              <a:buNone/>
            </a:pPr>
            <a:r>
              <a:rPr lang="es-ES" sz="2800" b="1" dirty="0">
                <a:solidFill>
                  <a:sysClr val="windowText" lastClr="000000"/>
                </a:solidFill>
              </a:rPr>
              <a:t>ordenar</a:t>
            </a:r>
            <a:r>
              <a:rPr lang="es-ES" sz="2800" b="1" dirty="0" smtClean="0">
                <a:solidFill>
                  <a:sysClr val="windowText" lastClr="000000"/>
                </a:solidFill>
              </a:rPr>
              <a:t>()</a:t>
            </a:r>
            <a:r>
              <a:rPr lang="es-AR" sz="2800" b="1" dirty="0" smtClean="0">
                <a:solidFill>
                  <a:sysClr val="windowText" lastClr="000000"/>
                </a:solidFill>
              </a:rPr>
              <a:t> </a:t>
            </a:r>
            <a:r>
              <a:rPr lang="es-AR" sz="2800" dirty="0" smtClean="0">
                <a:solidFill>
                  <a:sysClr val="windowText" lastClr="000000"/>
                </a:solidFill>
              </a:rPr>
              <a:t>reacomoda los elementos de modo que quedan ordenados en forma creciente. </a:t>
            </a:r>
            <a:endParaRPr lang="es-AR" sz="2800" b="1" dirty="0">
              <a:solidFill>
                <a:sysClr val="windowText" lastClr="000000"/>
              </a:solidFill>
            </a:endParaRPr>
          </a:p>
          <a:p>
            <a:pPr marL="114300" indent="0">
              <a:buNone/>
            </a:pPr>
            <a:r>
              <a:rPr lang="es-AR" sz="2800" b="1" dirty="0" err="1">
                <a:solidFill>
                  <a:srgbClr val="FF0000"/>
                </a:solidFill>
              </a:rPr>
              <a:t>unAnio</a:t>
            </a:r>
            <a:r>
              <a:rPr lang="es-AR" sz="2800" b="1" dirty="0">
                <a:solidFill>
                  <a:srgbClr val="FF0000"/>
                </a:solidFill>
              </a:rPr>
              <a:t>(</a:t>
            </a:r>
            <a:r>
              <a:rPr lang="es-AR" sz="2800" b="1" dirty="0" err="1">
                <a:solidFill>
                  <a:srgbClr val="FF0000"/>
                </a:solidFill>
              </a:rPr>
              <a:t>a:entero</a:t>
            </a:r>
            <a:r>
              <a:rPr lang="es-AR" sz="2800" b="1" dirty="0">
                <a:solidFill>
                  <a:srgbClr val="FF0000"/>
                </a:solidFill>
              </a:rPr>
              <a:t>):</a:t>
            </a:r>
            <a:r>
              <a:rPr lang="es-AR" sz="2800" b="1" dirty="0" smtClean="0">
                <a:solidFill>
                  <a:srgbClr val="FF0000"/>
                </a:solidFill>
              </a:rPr>
              <a:t>Inventario</a:t>
            </a:r>
            <a:r>
              <a:rPr lang="es-AR" sz="2800" dirty="0" smtClean="0"/>
              <a:t>: retorna una colección con los artículos que corresponden al año a en la colección que recibe el mensaje. </a:t>
            </a:r>
            <a:endParaRPr lang="es-AR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0077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25000"/>
              </a:spcBef>
              <a:buNone/>
            </a:pPr>
            <a:r>
              <a:rPr lang="es-AR" altLang="es-AR" sz="2800" dirty="0"/>
              <a:t>La clase </a:t>
            </a:r>
            <a:r>
              <a:rPr lang="es-AR" altLang="es-AR" sz="2800" b="1" dirty="0" smtClean="0">
                <a:cs typeface="Courier New" pitchFamily="49" charset="0"/>
              </a:rPr>
              <a:t>Correo </a:t>
            </a:r>
            <a:r>
              <a:rPr lang="es-AR" altLang="es-AR" sz="2800" dirty="0" smtClean="0"/>
              <a:t>encapsula </a:t>
            </a:r>
            <a:r>
              <a:rPr lang="es-AR" altLang="es-AR" sz="2800" dirty="0"/>
              <a:t>una </a:t>
            </a:r>
            <a:r>
              <a:rPr lang="es-AR" altLang="es-AR" sz="2800" b="1" dirty="0" smtClean="0"/>
              <a:t>colección </a:t>
            </a:r>
            <a:r>
              <a:rPr lang="es-AR" altLang="es-AR" sz="2800" dirty="0" smtClean="0"/>
              <a:t>de </a:t>
            </a:r>
            <a:r>
              <a:rPr lang="es-AR" altLang="es-AR" sz="2800" dirty="0"/>
              <a:t>componentes de tipo </a:t>
            </a:r>
            <a:r>
              <a:rPr lang="es-AR" altLang="es-AR" sz="2800" b="1" dirty="0" smtClean="0">
                <a:cs typeface="Courier New" pitchFamily="49" charset="0"/>
              </a:rPr>
              <a:t>Mensaje</a:t>
            </a:r>
            <a:r>
              <a:rPr lang="es-AR" altLang="es-AR" sz="2800" dirty="0" smtClean="0"/>
              <a:t>, </a:t>
            </a:r>
            <a:r>
              <a:rPr lang="es-AR" altLang="es-AR" sz="2800" dirty="0"/>
              <a:t>representada a través de un arreglo parcialmente ocupado</a:t>
            </a:r>
            <a:r>
              <a:rPr lang="es-AR" altLang="es-AR" sz="2800" dirty="0" smtClean="0"/>
              <a:t>.</a:t>
            </a:r>
          </a:p>
          <a:p>
            <a:pPr marL="0" indent="0">
              <a:spcBef>
                <a:spcPct val="25000"/>
              </a:spcBef>
              <a:buNone/>
            </a:pPr>
            <a:r>
              <a:rPr lang="es-AR" altLang="es-AR" sz="2800" dirty="0" smtClean="0"/>
              <a:t>Las componentes están comprimidas, de modo que si se almacenan </a:t>
            </a:r>
            <a:r>
              <a:rPr lang="es-AR" altLang="es-AR" sz="2800" dirty="0" err="1" smtClean="0"/>
              <a:t>cantMensajes</a:t>
            </a:r>
            <a:r>
              <a:rPr lang="es-AR" altLang="es-AR" sz="2800" dirty="0" smtClean="0"/>
              <a:t>, ocupan las primeras </a:t>
            </a:r>
            <a:r>
              <a:rPr lang="es-AR" altLang="es-AR" sz="2800" dirty="0" err="1" smtClean="0"/>
              <a:t>cantMensajes</a:t>
            </a:r>
            <a:r>
              <a:rPr lang="es-AR" altLang="es-AR" sz="2800" dirty="0" smtClean="0"/>
              <a:t> posiciones del arreglo. </a:t>
            </a: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34619" y="5157192"/>
            <a:ext cx="1813445" cy="736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 dirty="0" err="1" smtClean="0"/>
              <a:t>Mensaje</a:t>
            </a:r>
            <a:endParaRPr lang="en-US" altLang="es-AR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71600" y="5157192"/>
            <a:ext cx="1728191" cy="736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 dirty="0" err="1" smtClean="0"/>
              <a:t>Correo</a:t>
            </a:r>
            <a:endParaRPr lang="en-US" altLang="es-AR" dirty="0"/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2699792" y="5517232"/>
            <a:ext cx="64807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5724128" y="5157192"/>
            <a:ext cx="1958355" cy="736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har char="»"/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s-AR" dirty="0" err="1" smtClean="0"/>
              <a:t>Fecha</a:t>
            </a:r>
            <a:endParaRPr lang="en-US" altLang="es-AR" dirty="0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5148064" y="5517232"/>
            <a:ext cx="576064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956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11" name="10 Rectángulo"/>
          <p:cNvSpPr/>
          <p:nvPr/>
        </p:nvSpPr>
        <p:spPr>
          <a:xfrm>
            <a:off x="4572000" y="1386051"/>
            <a:ext cx="3600400" cy="4963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s-ES_tradnl" b="1" dirty="0" smtClean="0">
                <a:solidFill>
                  <a:schemeClr val="tx2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Mensaje</a:t>
            </a:r>
            <a:endParaRPr lang="es-AR" b="1" dirty="0">
              <a:solidFill>
                <a:schemeClr val="tx2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572000" y="1875740"/>
            <a:ext cx="3600400" cy="16510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 err="1">
                <a:solidFill>
                  <a:schemeClr val="tx2"/>
                </a:solidFill>
              </a:rPr>
              <a:t>contacto:Contacto</a:t>
            </a:r>
            <a:endParaRPr lang="es-ES" sz="2000" dirty="0">
              <a:solidFill>
                <a:schemeClr val="tx2"/>
              </a:solidFill>
            </a:endParaRPr>
          </a:p>
          <a:p>
            <a:r>
              <a:rPr lang="es-ES" sz="2000" dirty="0" err="1">
                <a:solidFill>
                  <a:schemeClr val="tx2"/>
                </a:solidFill>
                <a:ea typeface="Batang"/>
                <a:cs typeface="Arial" panose="020B0604020202020204" pitchFamily="34" charset="0"/>
              </a:rPr>
              <a:t>fecha:Fecha</a:t>
            </a:r>
            <a:endParaRPr lang="es-ES" sz="2000" dirty="0">
              <a:solidFill>
                <a:schemeClr val="tx2"/>
              </a:solidFill>
              <a:ea typeface="Batang"/>
              <a:cs typeface="Arial" panose="020B0604020202020204" pitchFamily="34" charset="0"/>
            </a:endParaRPr>
          </a:p>
          <a:p>
            <a:r>
              <a:rPr lang="es-ES" sz="2000" dirty="0" err="1">
                <a:solidFill>
                  <a:schemeClr val="tx2"/>
                </a:solidFill>
                <a:ea typeface="Batang"/>
                <a:cs typeface="Arial" panose="020B0604020202020204" pitchFamily="34" charset="0"/>
              </a:rPr>
              <a:t>hora:Hora</a:t>
            </a:r>
            <a:endParaRPr lang="es-ES" sz="2000" dirty="0">
              <a:solidFill>
                <a:schemeClr val="tx2"/>
              </a:solidFill>
              <a:ea typeface="Batang"/>
              <a:cs typeface="Arial" panose="020B0604020202020204" pitchFamily="34" charset="0"/>
            </a:endParaRPr>
          </a:p>
          <a:p>
            <a:r>
              <a:rPr lang="es-ES" sz="2000" dirty="0">
                <a:solidFill>
                  <a:schemeClr val="tx2"/>
                </a:solidFill>
                <a:ea typeface="Batang"/>
                <a:cs typeface="Arial" panose="020B0604020202020204" pitchFamily="34" charset="0"/>
              </a:rPr>
              <a:t>asunto : </a:t>
            </a:r>
            <a:r>
              <a:rPr lang="es-ES" sz="2000" dirty="0" err="1">
                <a:solidFill>
                  <a:schemeClr val="tx2"/>
                </a:solidFill>
                <a:ea typeface="Batang"/>
                <a:cs typeface="Arial" panose="020B0604020202020204" pitchFamily="34" charset="0"/>
              </a:rPr>
              <a:t>String</a:t>
            </a:r>
            <a:endParaRPr lang="es-ES" sz="2000" dirty="0">
              <a:solidFill>
                <a:schemeClr val="tx2"/>
              </a:solidFill>
              <a:ea typeface="Batang"/>
              <a:cs typeface="Arial" panose="020B0604020202020204" pitchFamily="34" charset="0"/>
            </a:endParaRPr>
          </a:p>
          <a:p>
            <a:r>
              <a:rPr lang="es-ES" sz="2000" dirty="0" err="1">
                <a:solidFill>
                  <a:schemeClr val="tx2"/>
                </a:solidFill>
                <a:ea typeface="Batang"/>
                <a:cs typeface="Arial" panose="020B0604020202020204" pitchFamily="34" charset="0"/>
              </a:rPr>
              <a:t>contenido:String</a:t>
            </a:r>
            <a:endParaRPr lang="es-ES" sz="2000" dirty="0">
              <a:solidFill>
                <a:schemeClr val="tx2"/>
              </a:solidFill>
              <a:ea typeface="Batang"/>
              <a:cs typeface="Arial" panose="020B0604020202020204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4579624" y="3526762"/>
            <a:ext cx="3600400" cy="29265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chemeClr val="tx2"/>
                </a:solidFill>
              </a:rPr>
              <a:t>&lt;&lt;Constructor&gt;&gt;</a:t>
            </a:r>
            <a:endParaRPr lang="es-AR" sz="2000" b="1" dirty="0">
              <a:solidFill>
                <a:schemeClr val="tx2"/>
              </a:solidFill>
            </a:endParaRPr>
          </a:p>
          <a:p>
            <a:r>
              <a:rPr lang="es-ES_tradnl" sz="2000" b="1" dirty="0" smtClean="0">
                <a:solidFill>
                  <a:schemeClr val="tx2"/>
                </a:solidFill>
              </a:rPr>
              <a:t>…</a:t>
            </a:r>
            <a:endParaRPr lang="es-AR" sz="2000" b="1" dirty="0">
              <a:solidFill>
                <a:schemeClr val="tx2"/>
              </a:solidFill>
            </a:endParaRPr>
          </a:p>
          <a:p>
            <a:r>
              <a:rPr lang="es-ES" sz="2000" b="1" dirty="0">
                <a:solidFill>
                  <a:schemeClr val="tx2"/>
                </a:solidFill>
              </a:rPr>
              <a:t>&lt;&lt;Comandos&gt;&gt;</a:t>
            </a:r>
            <a:endParaRPr lang="es-AR" sz="2000" b="1" dirty="0">
              <a:solidFill>
                <a:schemeClr val="tx2"/>
              </a:solidFill>
            </a:endParaRPr>
          </a:p>
          <a:p>
            <a:r>
              <a:rPr lang="es-ES" sz="2000" b="1" dirty="0" smtClean="0">
                <a:solidFill>
                  <a:schemeClr val="tx2"/>
                </a:solidFill>
              </a:rPr>
              <a:t>…</a:t>
            </a:r>
          </a:p>
          <a:p>
            <a:r>
              <a:rPr lang="es-ES" sz="2000" b="1" dirty="0" smtClean="0">
                <a:solidFill>
                  <a:schemeClr val="tx2"/>
                </a:solidFill>
              </a:rPr>
              <a:t>&lt;&lt;</a:t>
            </a:r>
            <a:r>
              <a:rPr lang="es-ES" sz="2000" b="1" dirty="0">
                <a:solidFill>
                  <a:schemeClr val="tx2"/>
                </a:solidFill>
              </a:rPr>
              <a:t>Consultas&gt;&gt;</a:t>
            </a:r>
            <a:endParaRPr lang="es-AR" sz="2000" b="1" dirty="0">
              <a:solidFill>
                <a:schemeClr val="tx2"/>
              </a:solidFill>
            </a:endParaRPr>
          </a:p>
          <a:p>
            <a:r>
              <a:rPr lang="es-ES" sz="2000" b="1" dirty="0" err="1" smtClean="0">
                <a:solidFill>
                  <a:schemeClr val="tx2"/>
                </a:solidFill>
              </a:rPr>
              <a:t>equals</a:t>
            </a:r>
            <a:r>
              <a:rPr lang="es-ES" sz="2000" b="1" dirty="0" smtClean="0">
                <a:solidFill>
                  <a:schemeClr val="tx2"/>
                </a:solidFill>
              </a:rPr>
              <a:t>(</a:t>
            </a:r>
            <a:r>
              <a:rPr lang="es-ES" sz="2000" b="1" dirty="0" err="1" smtClean="0">
                <a:solidFill>
                  <a:schemeClr val="tx2"/>
                </a:solidFill>
              </a:rPr>
              <a:t>m:Mensaje</a:t>
            </a:r>
            <a:r>
              <a:rPr lang="es-ES" sz="2000" b="1" dirty="0" smtClean="0">
                <a:solidFill>
                  <a:schemeClr val="tx2"/>
                </a:solidFill>
              </a:rPr>
              <a:t> ):</a:t>
            </a:r>
            <a:r>
              <a:rPr lang="es-ES" sz="2000" b="1" dirty="0" err="1" smtClean="0">
                <a:solidFill>
                  <a:schemeClr val="tx2"/>
                </a:solidFill>
              </a:rPr>
              <a:t>boolean</a:t>
            </a:r>
            <a:endParaRPr lang="es-ES" sz="2000" b="1" dirty="0" smtClean="0">
              <a:solidFill>
                <a:schemeClr val="tx2"/>
              </a:solidFill>
            </a:endParaRPr>
          </a:p>
          <a:p>
            <a:r>
              <a:rPr lang="es-ES" sz="2000" b="1" dirty="0" err="1" smtClean="0">
                <a:solidFill>
                  <a:schemeClr val="tx2"/>
                </a:solidFill>
              </a:rPr>
              <a:t>esMayor</a:t>
            </a:r>
            <a:r>
              <a:rPr lang="es-ES" sz="2000" b="1" dirty="0" smtClean="0">
                <a:solidFill>
                  <a:schemeClr val="tx2"/>
                </a:solidFill>
              </a:rPr>
              <a:t>(</a:t>
            </a:r>
            <a:r>
              <a:rPr lang="es-ES" sz="2000" b="1" dirty="0" err="1" smtClean="0">
                <a:solidFill>
                  <a:schemeClr val="tx2"/>
                </a:solidFill>
              </a:rPr>
              <a:t>m:Mensaje</a:t>
            </a:r>
            <a:r>
              <a:rPr lang="es-ES" sz="2000" b="1" dirty="0" smtClean="0">
                <a:solidFill>
                  <a:schemeClr val="tx2"/>
                </a:solidFill>
              </a:rPr>
              <a:t> </a:t>
            </a:r>
            <a:r>
              <a:rPr lang="es-ES" sz="2000" b="1" dirty="0">
                <a:solidFill>
                  <a:schemeClr val="tx2"/>
                </a:solidFill>
              </a:rPr>
              <a:t>):</a:t>
            </a:r>
            <a:r>
              <a:rPr lang="es-ES" sz="2000" b="1" dirty="0" err="1">
                <a:solidFill>
                  <a:schemeClr val="tx2"/>
                </a:solidFill>
              </a:rPr>
              <a:t>boolean</a:t>
            </a:r>
            <a:endParaRPr lang="es-ES" sz="2000" b="1" dirty="0">
              <a:solidFill>
                <a:schemeClr val="tx2"/>
              </a:solidFill>
            </a:endParaRPr>
          </a:p>
          <a:p>
            <a:endParaRPr lang="es-AR" sz="2000" b="1" dirty="0">
              <a:solidFill>
                <a:schemeClr val="tx2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91010" y="1398882"/>
            <a:ext cx="3744416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Correo</a:t>
            </a:r>
            <a:endParaRPr lang="es-AR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91010" y="1758922"/>
            <a:ext cx="3744416" cy="10477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ysClr val="windowText" lastClr="000000"/>
                </a:solidFill>
              </a:rPr>
              <a:t>T [] </a:t>
            </a:r>
            <a:r>
              <a:rPr lang="es-ES" sz="2000" b="1" dirty="0" smtClean="0">
                <a:solidFill>
                  <a:srgbClr val="0070C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Mensaje</a:t>
            </a:r>
            <a:endParaRPr lang="es-AR" sz="2000" b="1" dirty="0">
              <a:solidFill>
                <a:srgbClr val="0070C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" sz="2000" b="1" dirty="0" err="1" smtClean="0">
                <a:solidFill>
                  <a:sysClr val="windowText" lastClr="000000"/>
                </a:solidFill>
              </a:rPr>
              <a:t>cantMensajes:entero</a:t>
            </a:r>
            <a:endParaRPr lang="es-AR" sz="2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91010" y="2806682"/>
            <a:ext cx="3765529" cy="38626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ysClr val="windowText" lastClr="000000"/>
                </a:solidFill>
              </a:rPr>
              <a:t>&lt;&lt; Constructores&gt;&gt;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>
                <a:solidFill>
                  <a:sysClr val="windowText" lastClr="000000"/>
                </a:solidFill>
              </a:rPr>
              <a:t> </a:t>
            </a:r>
            <a:r>
              <a:rPr lang="es-ES" sz="2000" b="1" dirty="0" smtClean="0">
                <a:solidFill>
                  <a:sysClr val="windowText" lastClr="000000"/>
                </a:solidFill>
              </a:rPr>
              <a:t>Correo(</a:t>
            </a:r>
            <a:r>
              <a:rPr lang="es-ES" sz="2000" b="1" dirty="0" err="1" smtClean="0">
                <a:solidFill>
                  <a:sysClr val="windowText" lastClr="000000"/>
                </a:solidFill>
              </a:rPr>
              <a:t>max:entero</a:t>
            </a:r>
            <a:r>
              <a:rPr lang="es-ES" sz="2000" b="1" dirty="0">
                <a:solidFill>
                  <a:sysClr val="windowText" lastClr="000000"/>
                </a:solidFill>
              </a:rPr>
              <a:t>)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>
                <a:solidFill>
                  <a:sysClr val="windowText" lastClr="000000"/>
                </a:solidFill>
              </a:rPr>
              <a:t>&lt;&lt;Comandos&gt;&gt;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>
                <a:solidFill>
                  <a:sysClr val="windowText" lastClr="000000"/>
                </a:solidFill>
              </a:rPr>
              <a:t>insertar </a:t>
            </a:r>
            <a:r>
              <a:rPr lang="es-ES" sz="2000" b="1" dirty="0" smtClean="0">
                <a:solidFill>
                  <a:sysClr val="windowText" lastClr="000000"/>
                </a:solidFill>
              </a:rPr>
              <a:t>(</a:t>
            </a:r>
            <a:r>
              <a:rPr lang="es-ES" sz="2000" b="1" dirty="0" err="1" smtClean="0">
                <a:solidFill>
                  <a:srgbClr val="0070C0"/>
                </a:solidFill>
              </a:rPr>
              <a:t>m:Mensaje</a:t>
            </a:r>
            <a:r>
              <a:rPr lang="es-ES" sz="2000" b="1" dirty="0" smtClean="0">
                <a:solidFill>
                  <a:sysClr val="windowText" lastClr="000000"/>
                </a:solidFill>
              </a:rPr>
              <a:t>)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>
                <a:solidFill>
                  <a:sysClr val="windowText" lastClr="000000"/>
                </a:solidFill>
              </a:rPr>
              <a:t>eliminar </a:t>
            </a:r>
            <a:r>
              <a:rPr lang="es-ES" sz="2000" b="1" dirty="0" smtClean="0">
                <a:solidFill>
                  <a:sysClr val="windowText" lastClr="000000"/>
                </a:solidFill>
              </a:rPr>
              <a:t>(</a:t>
            </a:r>
            <a:r>
              <a:rPr lang="es-ES" sz="2000" b="1" dirty="0" err="1" smtClean="0">
                <a:solidFill>
                  <a:srgbClr val="0070C0"/>
                </a:solidFill>
              </a:rPr>
              <a:t>m:Mensaje</a:t>
            </a:r>
            <a:r>
              <a:rPr lang="es-ES" sz="2000" b="1" dirty="0" smtClean="0">
                <a:solidFill>
                  <a:sysClr val="windowText" lastClr="000000"/>
                </a:solidFill>
              </a:rPr>
              <a:t>)</a:t>
            </a:r>
          </a:p>
          <a:p>
            <a:r>
              <a:rPr lang="es-ES" sz="2000" b="1" dirty="0">
                <a:solidFill>
                  <a:sysClr val="windowText" lastClr="000000"/>
                </a:solidFill>
              </a:rPr>
              <a:t>o</a:t>
            </a:r>
            <a:r>
              <a:rPr lang="es-ES" sz="2000" b="1" dirty="0" smtClean="0">
                <a:solidFill>
                  <a:sysClr val="windowText" lastClr="000000"/>
                </a:solidFill>
              </a:rPr>
              <a:t>rdenar()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 smtClean="0">
                <a:solidFill>
                  <a:sysClr val="windowText" lastClr="000000"/>
                </a:solidFill>
              </a:rPr>
              <a:t>&lt;&lt;</a:t>
            </a:r>
            <a:r>
              <a:rPr lang="es-ES" sz="2000" b="1" dirty="0">
                <a:solidFill>
                  <a:sysClr val="windowText" lastClr="000000"/>
                </a:solidFill>
              </a:rPr>
              <a:t>Consultas&gt;&gt;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 err="1" smtClean="0">
                <a:solidFill>
                  <a:srgbClr val="0070C0"/>
                </a:solidFill>
              </a:rPr>
              <a:t>cantMensajes</a:t>
            </a:r>
            <a:r>
              <a:rPr lang="es-ES" sz="2000" b="1" dirty="0" smtClean="0">
                <a:solidFill>
                  <a:srgbClr val="0070C0"/>
                </a:solidFill>
              </a:rPr>
              <a:t>():</a:t>
            </a:r>
            <a:r>
              <a:rPr lang="es-ES" sz="2000" b="1" dirty="0">
                <a:solidFill>
                  <a:srgbClr val="0070C0"/>
                </a:solidFill>
              </a:rPr>
              <a:t>entero</a:t>
            </a:r>
            <a:endParaRPr lang="es-AR" sz="2000" b="1" dirty="0">
              <a:solidFill>
                <a:srgbClr val="0070C0"/>
              </a:solidFill>
            </a:endParaRPr>
          </a:p>
          <a:p>
            <a:r>
              <a:rPr lang="es-ES" sz="2000" b="1" dirty="0" err="1" smtClean="0">
                <a:solidFill>
                  <a:sysClr val="windowText" lastClr="000000"/>
                </a:solidFill>
              </a:rPr>
              <a:t>estaLlena</a:t>
            </a:r>
            <a:r>
              <a:rPr lang="es-ES" sz="2000" b="1" dirty="0" smtClean="0">
                <a:solidFill>
                  <a:sysClr val="windowText" lastClr="000000"/>
                </a:solidFill>
              </a:rPr>
              <a:t>():</a:t>
            </a:r>
            <a:r>
              <a:rPr lang="es-ES" sz="2000" b="1" dirty="0">
                <a:solidFill>
                  <a:sysClr val="windowText" lastClr="000000"/>
                </a:solidFill>
              </a:rPr>
              <a:t>entero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AR" sz="2000" b="1" dirty="0" smtClean="0">
                <a:solidFill>
                  <a:sysClr val="windowText" lastClr="000000"/>
                </a:solidFill>
              </a:rPr>
              <a:t>pertenece (</a:t>
            </a:r>
            <a:r>
              <a:rPr lang="es-AR" sz="2000" b="1" dirty="0" err="1" smtClean="0">
                <a:solidFill>
                  <a:srgbClr val="0070C0"/>
                </a:solidFill>
              </a:rPr>
              <a:t>m:Mensaje</a:t>
            </a:r>
            <a:r>
              <a:rPr lang="es-AR" sz="2000" b="1" dirty="0" smtClean="0">
                <a:solidFill>
                  <a:sysClr val="windowText" lastClr="000000"/>
                </a:solidFill>
              </a:rPr>
              <a:t>):</a:t>
            </a:r>
            <a:r>
              <a:rPr lang="es-AR" sz="2000" b="1" dirty="0" err="1" smtClean="0">
                <a:solidFill>
                  <a:sysClr val="windowText" lastClr="000000"/>
                </a:solidFill>
              </a:rPr>
              <a:t>boolean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AR" sz="2000" b="1" dirty="0" err="1" smtClean="0">
                <a:solidFill>
                  <a:srgbClr val="FF0000"/>
                </a:solidFill>
              </a:rPr>
              <a:t>filtroAsunto</a:t>
            </a:r>
            <a:r>
              <a:rPr lang="es-AR" sz="2000" b="1" dirty="0" smtClean="0">
                <a:solidFill>
                  <a:srgbClr val="FF0000"/>
                </a:solidFill>
              </a:rPr>
              <a:t>(a:String):Correo</a:t>
            </a:r>
          </a:p>
        </p:txBody>
      </p:sp>
    </p:spTree>
    <p:extLst>
      <p:ext uri="{BB962C8B-B14F-4D97-AF65-F5344CB8AC3E}">
        <p14:creationId xmlns:p14="http://schemas.microsoft.com/office/powerpoint/2010/main" val="209550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es-ES" sz="2800" b="1" dirty="0" smtClean="0">
                <a:solidFill>
                  <a:sysClr val="windowText" lastClr="000000"/>
                </a:solidFill>
              </a:rPr>
              <a:t>Correo(</a:t>
            </a:r>
            <a:r>
              <a:rPr lang="es-ES" sz="2800" b="1" dirty="0" err="1" smtClean="0">
                <a:solidFill>
                  <a:sysClr val="windowText" lastClr="000000"/>
                </a:solidFill>
              </a:rPr>
              <a:t>max:entero</a:t>
            </a:r>
            <a:r>
              <a:rPr lang="es-ES" sz="2800" b="1" dirty="0" smtClean="0">
                <a:solidFill>
                  <a:sysClr val="windowText" lastClr="000000"/>
                </a:solidFill>
              </a:rPr>
              <a:t>): </a:t>
            </a:r>
            <a:r>
              <a:rPr lang="es-ES" sz="2800" dirty="0" smtClean="0">
                <a:solidFill>
                  <a:sysClr val="windowText" lastClr="000000"/>
                </a:solidFill>
              </a:rPr>
              <a:t>crea una colección con capacidad para mantener </a:t>
            </a:r>
            <a:r>
              <a:rPr lang="es-ES" sz="2800" dirty="0" err="1" smtClean="0">
                <a:solidFill>
                  <a:sysClr val="windowText" lastClr="000000"/>
                </a:solidFill>
              </a:rPr>
              <a:t>max</a:t>
            </a:r>
            <a:r>
              <a:rPr lang="es-ES" sz="2800" dirty="0" smtClean="0">
                <a:solidFill>
                  <a:sysClr val="windowText" lastClr="000000"/>
                </a:solidFill>
              </a:rPr>
              <a:t> mensajes.</a:t>
            </a:r>
            <a:endParaRPr lang="es-AR" sz="2800" dirty="0">
              <a:solidFill>
                <a:sysClr val="windowText" lastClr="000000"/>
              </a:solidFill>
            </a:endParaRPr>
          </a:p>
          <a:p>
            <a:pPr marL="114300" indent="0">
              <a:buNone/>
            </a:pPr>
            <a:r>
              <a:rPr lang="es-ES" sz="2800" b="1" dirty="0" smtClean="0">
                <a:solidFill>
                  <a:sysClr val="windowText" lastClr="000000"/>
                </a:solidFill>
              </a:rPr>
              <a:t>insertar </a:t>
            </a:r>
            <a:r>
              <a:rPr lang="es-ES" sz="2800" b="1" dirty="0">
                <a:solidFill>
                  <a:sysClr val="windowText" lastClr="000000"/>
                </a:solidFill>
              </a:rPr>
              <a:t>(</a:t>
            </a:r>
            <a:r>
              <a:rPr lang="es-ES" sz="2800" b="1" dirty="0" err="1" smtClean="0">
                <a:solidFill>
                  <a:srgbClr val="0070C0"/>
                </a:solidFill>
              </a:rPr>
              <a:t>c:Mensaje</a:t>
            </a:r>
            <a:r>
              <a:rPr lang="es-ES" sz="2800" b="1" dirty="0" smtClean="0">
                <a:solidFill>
                  <a:sysClr val="windowText" lastClr="000000"/>
                </a:solidFill>
              </a:rPr>
              <a:t>): </a:t>
            </a:r>
            <a:r>
              <a:rPr lang="es-ES" sz="2800" dirty="0" smtClean="0">
                <a:solidFill>
                  <a:sysClr val="windowText" lastClr="000000"/>
                </a:solidFill>
              </a:rPr>
              <a:t>asigna el mensaje a la primera posición libre e incrementa </a:t>
            </a:r>
            <a:r>
              <a:rPr lang="es-ES" sz="2800" dirty="0" err="1" smtClean="0">
                <a:solidFill>
                  <a:sysClr val="windowText" lastClr="000000"/>
                </a:solidFill>
              </a:rPr>
              <a:t>cantMensajes</a:t>
            </a:r>
            <a:r>
              <a:rPr lang="es-ES" sz="2800" dirty="0" smtClean="0">
                <a:solidFill>
                  <a:sysClr val="windowText" lastClr="000000"/>
                </a:solidFill>
              </a:rPr>
              <a:t>. </a:t>
            </a:r>
            <a:r>
              <a:rPr lang="es-ES" sz="2800" dirty="0">
                <a:solidFill>
                  <a:sysClr val="windowText" lastClr="000000"/>
                </a:solidFill>
              </a:rPr>
              <a:t>Requiere c ligado y </a:t>
            </a:r>
            <a:r>
              <a:rPr lang="es-ES" sz="2800" dirty="0" err="1">
                <a:solidFill>
                  <a:sysClr val="windowText" lastClr="000000"/>
                </a:solidFill>
              </a:rPr>
              <a:t>estaLlena</a:t>
            </a:r>
            <a:r>
              <a:rPr lang="es-ES" sz="2800" dirty="0">
                <a:solidFill>
                  <a:sysClr val="windowText" lastClr="000000"/>
                </a:solidFill>
              </a:rPr>
              <a:t>()== false. </a:t>
            </a:r>
            <a:endParaRPr lang="es-AR" sz="2800" dirty="0">
              <a:solidFill>
                <a:sysClr val="windowText" lastClr="000000"/>
              </a:solidFill>
            </a:endParaRPr>
          </a:p>
          <a:p>
            <a:pPr marL="114300" indent="0">
              <a:buNone/>
            </a:pPr>
            <a:r>
              <a:rPr lang="es-ES" sz="2800" b="1" dirty="0">
                <a:solidFill>
                  <a:sysClr val="windowText" lastClr="000000"/>
                </a:solidFill>
              </a:rPr>
              <a:t>eliminar (</a:t>
            </a:r>
            <a:r>
              <a:rPr lang="es-ES" sz="2800" b="1" dirty="0" err="1" smtClean="0">
                <a:solidFill>
                  <a:srgbClr val="0070C0"/>
                </a:solidFill>
              </a:rPr>
              <a:t>c:Mensaje</a:t>
            </a:r>
            <a:r>
              <a:rPr lang="es-ES" sz="2800" b="1" dirty="0" smtClean="0">
                <a:solidFill>
                  <a:sysClr val="windowText" lastClr="000000"/>
                </a:solidFill>
              </a:rPr>
              <a:t>): </a:t>
            </a:r>
            <a:r>
              <a:rPr lang="es-ES" sz="2800" dirty="0" smtClean="0">
                <a:solidFill>
                  <a:sysClr val="windowText" lastClr="000000"/>
                </a:solidFill>
              </a:rPr>
              <a:t>busca un Mensaje equivalente a c, si existe, lo elimina arrastrando los que le siguen una posición y </a:t>
            </a:r>
            <a:r>
              <a:rPr lang="es-ES" sz="2800" dirty="0" err="1" smtClean="0">
                <a:solidFill>
                  <a:sysClr val="windowText" lastClr="000000"/>
                </a:solidFill>
              </a:rPr>
              <a:t>decrementando</a:t>
            </a:r>
            <a:r>
              <a:rPr lang="es-ES" sz="2800" dirty="0" smtClean="0">
                <a:solidFill>
                  <a:sysClr val="windowText" lastClr="000000"/>
                </a:solidFill>
              </a:rPr>
              <a:t> </a:t>
            </a:r>
            <a:r>
              <a:rPr lang="es-ES" sz="2800" dirty="0" err="1" smtClean="0">
                <a:solidFill>
                  <a:sysClr val="windowText" lastClr="000000"/>
                </a:solidFill>
              </a:rPr>
              <a:t>cantMensajes</a:t>
            </a:r>
            <a:endParaRPr lang="es-AR" sz="2800" b="1" dirty="0">
              <a:solidFill>
                <a:sysClr val="windowText" lastClr="000000"/>
              </a:solidFill>
            </a:endParaRPr>
          </a:p>
          <a:p>
            <a:pPr marL="114300" indent="0">
              <a:buNone/>
            </a:pPr>
            <a:r>
              <a:rPr lang="es-ES" sz="2800" b="1" dirty="0" err="1" smtClean="0">
                <a:solidFill>
                  <a:srgbClr val="0070C0"/>
                </a:solidFill>
              </a:rPr>
              <a:t>cantMensajes</a:t>
            </a:r>
            <a:r>
              <a:rPr lang="es-ES" sz="2800" b="1" dirty="0">
                <a:solidFill>
                  <a:srgbClr val="0070C0"/>
                </a:solidFill>
              </a:rPr>
              <a:t>():</a:t>
            </a:r>
            <a:r>
              <a:rPr lang="es-ES" sz="2800" b="1" dirty="0" smtClean="0">
                <a:solidFill>
                  <a:srgbClr val="0070C0"/>
                </a:solidFill>
              </a:rPr>
              <a:t>entero: </a:t>
            </a:r>
            <a:r>
              <a:rPr lang="es-ES" sz="2800" dirty="0" smtClean="0"/>
              <a:t>retorna la cantidad de Mensajes almacenados en la colección</a:t>
            </a:r>
            <a:endParaRPr lang="es-AR" sz="2800" b="1" dirty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s-ES" sz="2800" b="1" dirty="0" err="1">
                <a:solidFill>
                  <a:sysClr val="windowText" lastClr="000000"/>
                </a:solidFill>
              </a:rPr>
              <a:t>estaLlena</a:t>
            </a:r>
            <a:r>
              <a:rPr lang="es-ES" sz="2800" b="1" dirty="0" smtClean="0">
                <a:solidFill>
                  <a:sysClr val="windowText" lastClr="000000"/>
                </a:solidFill>
              </a:rPr>
              <a:t>():booleano:</a:t>
            </a:r>
            <a:r>
              <a:rPr lang="es-ES" sz="2800" dirty="0" smtClean="0">
                <a:solidFill>
                  <a:sysClr val="windowText" lastClr="000000"/>
                </a:solidFill>
              </a:rPr>
              <a:t> retorna true si la cantidad de Mensajes es igual al tamaño de la colección</a:t>
            </a:r>
            <a:endParaRPr lang="es-AR" sz="2800" b="1" dirty="0">
              <a:solidFill>
                <a:sysClr val="windowText" lastClr="000000"/>
              </a:solidFill>
            </a:endParaRPr>
          </a:p>
          <a:p>
            <a:pPr marL="114300" indent="0">
              <a:buNone/>
            </a:pPr>
            <a:r>
              <a:rPr lang="es-AR" sz="2800" b="1" dirty="0">
                <a:solidFill>
                  <a:sysClr val="windowText" lastClr="000000"/>
                </a:solidFill>
              </a:rPr>
              <a:t>pertenece (</a:t>
            </a:r>
            <a:r>
              <a:rPr lang="es-AR" sz="2800" b="1" dirty="0" err="1" smtClean="0">
                <a:solidFill>
                  <a:srgbClr val="0070C0"/>
                </a:solidFill>
              </a:rPr>
              <a:t>c:Mensaje</a:t>
            </a:r>
            <a:r>
              <a:rPr lang="es-AR" sz="2800" b="1" dirty="0" smtClean="0">
                <a:solidFill>
                  <a:sysClr val="windowText" lastClr="000000"/>
                </a:solidFill>
              </a:rPr>
              <a:t>):</a:t>
            </a:r>
            <a:r>
              <a:rPr lang="es-AR" sz="2800" b="1" dirty="0" err="1" smtClean="0">
                <a:solidFill>
                  <a:sysClr val="windowText" lastClr="000000"/>
                </a:solidFill>
              </a:rPr>
              <a:t>boolean</a:t>
            </a:r>
            <a:r>
              <a:rPr lang="es-AR" sz="2800" dirty="0" smtClean="0">
                <a:solidFill>
                  <a:sysClr val="windowText" lastClr="000000"/>
                </a:solidFill>
              </a:rPr>
              <a:t>: retorna true si la colección contiene un elemento equivalente a c. </a:t>
            </a:r>
          </a:p>
          <a:p>
            <a:pPr marL="114300" indent="0">
              <a:buNone/>
            </a:pPr>
            <a:r>
              <a:rPr lang="es-ES" sz="2800" b="1" dirty="0">
                <a:solidFill>
                  <a:sysClr val="windowText" lastClr="000000"/>
                </a:solidFill>
              </a:rPr>
              <a:t>ordenar()</a:t>
            </a:r>
            <a:r>
              <a:rPr lang="es-AR" sz="2800" b="1" dirty="0">
                <a:solidFill>
                  <a:sysClr val="windowText" lastClr="000000"/>
                </a:solidFill>
              </a:rPr>
              <a:t> </a:t>
            </a:r>
            <a:r>
              <a:rPr lang="es-AR" sz="2800" dirty="0">
                <a:solidFill>
                  <a:sysClr val="windowText" lastClr="000000"/>
                </a:solidFill>
              </a:rPr>
              <a:t>reacomoda los elementos de modo que quedan ordenados en forma creciente. </a:t>
            </a:r>
            <a:endParaRPr lang="es-AR" sz="2800" b="1" dirty="0">
              <a:solidFill>
                <a:sysClr val="windowText" lastClr="000000"/>
              </a:solidFill>
            </a:endParaRPr>
          </a:p>
          <a:p>
            <a:pPr marL="114300" indent="0">
              <a:buNone/>
            </a:pPr>
            <a:r>
              <a:rPr lang="es-AR" sz="2800" b="1" dirty="0" err="1">
                <a:solidFill>
                  <a:srgbClr val="FF0000"/>
                </a:solidFill>
              </a:rPr>
              <a:t>filtroAsunto</a:t>
            </a:r>
            <a:r>
              <a:rPr lang="es-AR" sz="2800" b="1" dirty="0">
                <a:solidFill>
                  <a:srgbClr val="FF0000"/>
                </a:solidFill>
              </a:rPr>
              <a:t>(</a:t>
            </a:r>
            <a:r>
              <a:rPr lang="es-AR" sz="2800" b="1" dirty="0" err="1">
                <a:solidFill>
                  <a:srgbClr val="FF0000"/>
                </a:solidFill>
              </a:rPr>
              <a:t>a:String</a:t>
            </a:r>
            <a:r>
              <a:rPr lang="es-AR" sz="2800" b="1" dirty="0">
                <a:solidFill>
                  <a:srgbClr val="FF0000"/>
                </a:solidFill>
              </a:rPr>
              <a:t>):</a:t>
            </a:r>
            <a:r>
              <a:rPr lang="es-AR" sz="2800" b="1" dirty="0" smtClean="0">
                <a:solidFill>
                  <a:srgbClr val="FF0000"/>
                </a:solidFill>
              </a:rPr>
              <a:t>Correo</a:t>
            </a:r>
            <a:r>
              <a:rPr lang="es-AR" sz="2800" dirty="0" smtClean="0"/>
              <a:t>: retorna una colección con los mensajes que corresponden al asunto a en la colección que recibe el mensaje. </a:t>
            </a:r>
            <a:endParaRPr lang="es-AR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AR" dirty="0" smtClean="0"/>
              <a:t>IPOO 2 cuatrimestre </a:t>
            </a:r>
            <a:r>
              <a:rPr lang="es-AR" dirty="0" smtClean="0"/>
              <a:t>2019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6981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 smtClean="0"/>
              <a:t>Genericidad</a:t>
            </a:r>
            <a:endParaRPr lang="es-AR" b="1" dirty="0"/>
          </a:p>
        </p:txBody>
      </p:sp>
      <p:sp>
        <p:nvSpPr>
          <p:cNvPr id="9" name="8 Rectángulo"/>
          <p:cNvSpPr/>
          <p:nvPr/>
        </p:nvSpPr>
        <p:spPr>
          <a:xfrm>
            <a:off x="491010" y="1398882"/>
            <a:ext cx="3744416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Correo</a:t>
            </a:r>
            <a:endParaRPr lang="es-AR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91010" y="1758922"/>
            <a:ext cx="3744416" cy="10477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ysClr val="windowText" lastClr="000000"/>
                </a:solidFill>
              </a:rPr>
              <a:t>T [] </a:t>
            </a:r>
            <a:r>
              <a:rPr lang="es-ES" sz="2000" b="1" dirty="0" smtClean="0">
                <a:solidFill>
                  <a:srgbClr val="0070C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Mensaje</a:t>
            </a:r>
            <a:endParaRPr lang="es-AR" sz="2000" b="1" dirty="0">
              <a:solidFill>
                <a:srgbClr val="0070C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" sz="2000" b="1" dirty="0" err="1" smtClean="0">
                <a:solidFill>
                  <a:sysClr val="windowText" lastClr="000000"/>
                </a:solidFill>
              </a:rPr>
              <a:t>cantMensajes:entero</a:t>
            </a:r>
            <a:endParaRPr lang="es-AR" sz="2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91010" y="2806682"/>
            <a:ext cx="3765529" cy="38626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ysClr val="windowText" lastClr="000000"/>
                </a:solidFill>
              </a:rPr>
              <a:t>&lt;&lt; Constructores&gt;&gt;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>
                <a:solidFill>
                  <a:sysClr val="windowText" lastClr="000000"/>
                </a:solidFill>
              </a:rPr>
              <a:t> </a:t>
            </a:r>
            <a:r>
              <a:rPr lang="es-ES" sz="2000" b="1" dirty="0" smtClean="0">
                <a:solidFill>
                  <a:sysClr val="windowText" lastClr="000000"/>
                </a:solidFill>
              </a:rPr>
              <a:t>Correo(</a:t>
            </a:r>
            <a:r>
              <a:rPr lang="es-ES" sz="2000" b="1" dirty="0" err="1" smtClean="0">
                <a:solidFill>
                  <a:sysClr val="windowText" lastClr="000000"/>
                </a:solidFill>
              </a:rPr>
              <a:t>max:entero</a:t>
            </a:r>
            <a:r>
              <a:rPr lang="es-ES" sz="2000" b="1" dirty="0">
                <a:solidFill>
                  <a:sysClr val="windowText" lastClr="000000"/>
                </a:solidFill>
              </a:rPr>
              <a:t>)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>
                <a:solidFill>
                  <a:sysClr val="windowText" lastClr="000000"/>
                </a:solidFill>
              </a:rPr>
              <a:t>&lt;&lt;Comandos&gt;&gt;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>
                <a:solidFill>
                  <a:sysClr val="windowText" lastClr="000000"/>
                </a:solidFill>
              </a:rPr>
              <a:t>insertar </a:t>
            </a:r>
            <a:r>
              <a:rPr lang="es-ES" sz="2000" b="1" dirty="0" smtClean="0">
                <a:solidFill>
                  <a:sysClr val="windowText" lastClr="000000"/>
                </a:solidFill>
              </a:rPr>
              <a:t>(</a:t>
            </a:r>
            <a:r>
              <a:rPr lang="es-ES" sz="2000" b="1" dirty="0" err="1" smtClean="0">
                <a:solidFill>
                  <a:srgbClr val="0070C0"/>
                </a:solidFill>
              </a:rPr>
              <a:t>m:Mensaje</a:t>
            </a:r>
            <a:r>
              <a:rPr lang="es-ES" sz="2000" b="1" dirty="0" smtClean="0">
                <a:solidFill>
                  <a:sysClr val="windowText" lastClr="000000"/>
                </a:solidFill>
              </a:rPr>
              <a:t>)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>
                <a:solidFill>
                  <a:sysClr val="windowText" lastClr="000000"/>
                </a:solidFill>
              </a:rPr>
              <a:t>eliminar </a:t>
            </a:r>
            <a:r>
              <a:rPr lang="es-ES" sz="2000" b="1" dirty="0" smtClean="0">
                <a:solidFill>
                  <a:sysClr val="windowText" lastClr="000000"/>
                </a:solidFill>
              </a:rPr>
              <a:t>(</a:t>
            </a:r>
            <a:r>
              <a:rPr lang="es-ES" sz="2000" b="1" dirty="0" err="1" smtClean="0">
                <a:solidFill>
                  <a:srgbClr val="0070C0"/>
                </a:solidFill>
              </a:rPr>
              <a:t>m:Mensaje</a:t>
            </a:r>
            <a:r>
              <a:rPr lang="es-ES" sz="2000" b="1" dirty="0" smtClean="0">
                <a:solidFill>
                  <a:sysClr val="windowText" lastClr="000000"/>
                </a:solidFill>
              </a:rPr>
              <a:t>)</a:t>
            </a:r>
          </a:p>
          <a:p>
            <a:r>
              <a:rPr lang="es-ES" sz="2000" b="1" dirty="0">
                <a:solidFill>
                  <a:sysClr val="windowText" lastClr="000000"/>
                </a:solidFill>
              </a:rPr>
              <a:t>o</a:t>
            </a:r>
            <a:r>
              <a:rPr lang="es-ES" sz="2000" b="1" dirty="0" smtClean="0">
                <a:solidFill>
                  <a:sysClr val="windowText" lastClr="000000"/>
                </a:solidFill>
              </a:rPr>
              <a:t>rdenar()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 smtClean="0">
                <a:solidFill>
                  <a:sysClr val="windowText" lastClr="000000"/>
                </a:solidFill>
              </a:rPr>
              <a:t>&lt;&lt;</a:t>
            </a:r>
            <a:r>
              <a:rPr lang="es-ES" sz="2000" b="1" dirty="0">
                <a:solidFill>
                  <a:sysClr val="windowText" lastClr="000000"/>
                </a:solidFill>
              </a:rPr>
              <a:t>Consultas&gt;&gt;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 err="1" smtClean="0">
                <a:solidFill>
                  <a:srgbClr val="0070C0"/>
                </a:solidFill>
              </a:rPr>
              <a:t>cantMensajes</a:t>
            </a:r>
            <a:r>
              <a:rPr lang="es-ES" sz="2000" b="1" dirty="0" smtClean="0">
                <a:solidFill>
                  <a:srgbClr val="0070C0"/>
                </a:solidFill>
              </a:rPr>
              <a:t>():</a:t>
            </a:r>
            <a:r>
              <a:rPr lang="es-ES" sz="2000" b="1" dirty="0">
                <a:solidFill>
                  <a:srgbClr val="0070C0"/>
                </a:solidFill>
              </a:rPr>
              <a:t>entero</a:t>
            </a:r>
            <a:endParaRPr lang="es-AR" sz="2000" b="1" dirty="0">
              <a:solidFill>
                <a:srgbClr val="0070C0"/>
              </a:solidFill>
            </a:endParaRPr>
          </a:p>
          <a:p>
            <a:r>
              <a:rPr lang="es-ES" sz="2000" b="1" dirty="0" err="1" smtClean="0">
                <a:solidFill>
                  <a:sysClr val="windowText" lastClr="000000"/>
                </a:solidFill>
              </a:rPr>
              <a:t>estaLlena</a:t>
            </a:r>
            <a:r>
              <a:rPr lang="es-ES" sz="2000" b="1" dirty="0" smtClean="0">
                <a:solidFill>
                  <a:sysClr val="windowText" lastClr="000000"/>
                </a:solidFill>
              </a:rPr>
              <a:t>():</a:t>
            </a:r>
            <a:r>
              <a:rPr lang="es-ES" sz="2000" b="1" dirty="0">
                <a:solidFill>
                  <a:sysClr val="windowText" lastClr="000000"/>
                </a:solidFill>
              </a:rPr>
              <a:t>entero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AR" sz="2000" b="1" dirty="0" smtClean="0">
                <a:solidFill>
                  <a:sysClr val="windowText" lastClr="000000"/>
                </a:solidFill>
              </a:rPr>
              <a:t>pertenece (</a:t>
            </a:r>
            <a:r>
              <a:rPr lang="es-AR" sz="2000" b="1" dirty="0" err="1" smtClean="0">
                <a:solidFill>
                  <a:srgbClr val="0070C0"/>
                </a:solidFill>
              </a:rPr>
              <a:t>m:Mensaje</a:t>
            </a:r>
            <a:r>
              <a:rPr lang="es-AR" sz="2000" b="1" dirty="0" smtClean="0">
                <a:solidFill>
                  <a:sysClr val="windowText" lastClr="000000"/>
                </a:solidFill>
              </a:rPr>
              <a:t>):</a:t>
            </a:r>
            <a:r>
              <a:rPr lang="es-AR" sz="2000" b="1" dirty="0" err="1" smtClean="0">
                <a:solidFill>
                  <a:sysClr val="windowText" lastClr="000000"/>
                </a:solidFill>
              </a:rPr>
              <a:t>boolean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AR" sz="2000" b="1" dirty="0" err="1" smtClean="0">
                <a:solidFill>
                  <a:srgbClr val="FF0000"/>
                </a:solidFill>
              </a:rPr>
              <a:t>filtroAsunto</a:t>
            </a:r>
            <a:r>
              <a:rPr lang="es-AR" sz="2000" b="1" dirty="0" smtClean="0">
                <a:solidFill>
                  <a:srgbClr val="FF0000"/>
                </a:solidFill>
              </a:rPr>
              <a:t>(a:String):Correo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4572000" y="1371262"/>
            <a:ext cx="3744416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Inventario</a:t>
            </a:r>
            <a:endParaRPr lang="es-AR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572000" y="1731302"/>
            <a:ext cx="3744416" cy="10477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ysClr val="windowText" lastClr="000000"/>
                </a:solidFill>
              </a:rPr>
              <a:t>T [] </a:t>
            </a:r>
            <a:r>
              <a:rPr lang="es-ES" sz="2000" b="1" dirty="0">
                <a:solidFill>
                  <a:srgbClr val="0070C0"/>
                </a:solidFill>
                <a:latin typeface="Arial" panose="020B0604020202020204" pitchFamily="34" charset="0"/>
                <a:ea typeface="Batang"/>
                <a:cs typeface="Arial" panose="020B0604020202020204" pitchFamily="34" charset="0"/>
              </a:rPr>
              <a:t>Articulo</a:t>
            </a:r>
            <a:endParaRPr lang="es-AR" sz="2000" b="1" dirty="0">
              <a:solidFill>
                <a:srgbClr val="0070C0"/>
              </a:solidFill>
              <a:latin typeface="Arial" panose="020B0604020202020204" pitchFamily="34" charset="0"/>
              <a:ea typeface="Batang"/>
              <a:cs typeface="Arial" panose="020B0604020202020204" pitchFamily="34" charset="0"/>
            </a:endParaRPr>
          </a:p>
          <a:p>
            <a:r>
              <a:rPr lang="es-ES" sz="2000" b="1" dirty="0" err="1" smtClean="0">
                <a:solidFill>
                  <a:sysClr val="windowText" lastClr="000000"/>
                </a:solidFill>
              </a:rPr>
              <a:t>cantArticulos:entero</a:t>
            </a:r>
            <a:endParaRPr lang="es-AR" sz="20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4572000" y="2779062"/>
            <a:ext cx="3765529" cy="386267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b="1" dirty="0">
                <a:solidFill>
                  <a:sysClr val="windowText" lastClr="000000"/>
                </a:solidFill>
              </a:rPr>
              <a:t>&lt;&lt; Constructores&gt;&gt;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>
                <a:solidFill>
                  <a:sysClr val="windowText" lastClr="000000"/>
                </a:solidFill>
              </a:rPr>
              <a:t> Inventario(</a:t>
            </a:r>
            <a:r>
              <a:rPr lang="es-ES" sz="2000" b="1" dirty="0" err="1">
                <a:solidFill>
                  <a:sysClr val="windowText" lastClr="000000"/>
                </a:solidFill>
              </a:rPr>
              <a:t>max:entero</a:t>
            </a:r>
            <a:r>
              <a:rPr lang="es-ES" sz="2000" b="1" dirty="0">
                <a:solidFill>
                  <a:sysClr val="windowText" lastClr="000000"/>
                </a:solidFill>
              </a:rPr>
              <a:t>)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>
                <a:solidFill>
                  <a:sysClr val="windowText" lastClr="000000"/>
                </a:solidFill>
              </a:rPr>
              <a:t>&lt;&lt;Comandos&gt;&gt;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>
                <a:solidFill>
                  <a:sysClr val="windowText" lastClr="000000"/>
                </a:solidFill>
              </a:rPr>
              <a:t>insertar (</a:t>
            </a:r>
            <a:r>
              <a:rPr lang="es-ES" sz="2000" b="1" dirty="0" err="1">
                <a:solidFill>
                  <a:srgbClr val="0070C0"/>
                </a:solidFill>
              </a:rPr>
              <a:t>c:Articulo</a:t>
            </a:r>
            <a:r>
              <a:rPr lang="es-ES" sz="2000" b="1" dirty="0">
                <a:solidFill>
                  <a:sysClr val="windowText" lastClr="000000"/>
                </a:solidFill>
              </a:rPr>
              <a:t>)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>
                <a:solidFill>
                  <a:sysClr val="windowText" lastClr="000000"/>
                </a:solidFill>
              </a:rPr>
              <a:t>eliminar (</a:t>
            </a:r>
            <a:r>
              <a:rPr lang="es-ES" sz="2000" b="1" dirty="0" err="1">
                <a:solidFill>
                  <a:srgbClr val="0070C0"/>
                </a:solidFill>
              </a:rPr>
              <a:t>c:Articulo</a:t>
            </a:r>
            <a:r>
              <a:rPr lang="es-ES" sz="2000" b="1" dirty="0" smtClean="0">
                <a:solidFill>
                  <a:sysClr val="windowText" lastClr="000000"/>
                </a:solidFill>
              </a:rPr>
              <a:t>)</a:t>
            </a:r>
            <a:endParaRPr lang="es-AR" sz="2000" b="1" dirty="0" smtClean="0">
              <a:solidFill>
                <a:sysClr val="windowText" lastClr="000000"/>
              </a:solidFill>
            </a:endParaRPr>
          </a:p>
          <a:p>
            <a:r>
              <a:rPr lang="es-AR" sz="2000" b="1" dirty="0">
                <a:solidFill>
                  <a:sysClr val="windowText" lastClr="000000"/>
                </a:solidFill>
              </a:rPr>
              <a:t>o</a:t>
            </a:r>
            <a:r>
              <a:rPr lang="es-AR" sz="2000" b="1" dirty="0" smtClean="0">
                <a:solidFill>
                  <a:sysClr val="windowText" lastClr="000000"/>
                </a:solidFill>
              </a:rPr>
              <a:t>rdenar()</a:t>
            </a:r>
          </a:p>
          <a:p>
            <a:r>
              <a:rPr lang="es-AR" sz="2000" b="1" dirty="0" err="1" smtClean="0">
                <a:solidFill>
                  <a:srgbClr val="FF0000"/>
                </a:solidFill>
              </a:rPr>
              <a:t>depreciarRubro</a:t>
            </a:r>
            <a:r>
              <a:rPr lang="es-AR" sz="2000" b="1" dirty="0" smtClean="0">
                <a:solidFill>
                  <a:srgbClr val="FF0000"/>
                </a:solidFill>
              </a:rPr>
              <a:t> </a:t>
            </a:r>
            <a:r>
              <a:rPr lang="es-AR" sz="2000" b="1" dirty="0">
                <a:solidFill>
                  <a:srgbClr val="FF0000"/>
                </a:solidFill>
              </a:rPr>
              <a:t>(</a:t>
            </a:r>
            <a:r>
              <a:rPr lang="es-AR" sz="2000" b="1" dirty="0" err="1" smtClean="0">
                <a:solidFill>
                  <a:srgbClr val="FF0000"/>
                </a:solidFill>
              </a:rPr>
              <a:t>r:entero,p:real</a:t>
            </a:r>
            <a:r>
              <a:rPr lang="es-AR" sz="20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s-ES" sz="2000" b="1" dirty="0" smtClean="0">
                <a:solidFill>
                  <a:sysClr val="windowText" lastClr="000000"/>
                </a:solidFill>
              </a:rPr>
              <a:t>&lt;&lt;</a:t>
            </a:r>
            <a:r>
              <a:rPr lang="es-ES" sz="2000" b="1" dirty="0">
                <a:solidFill>
                  <a:sysClr val="windowText" lastClr="000000"/>
                </a:solidFill>
              </a:rPr>
              <a:t>Consultas&gt;&gt;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ES" sz="2000" b="1" dirty="0" err="1" smtClean="0">
                <a:solidFill>
                  <a:srgbClr val="0070C0"/>
                </a:solidFill>
              </a:rPr>
              <a:t>cantArticulos</a:t>
            </a:r>
            <a:r>
              <a:rPr lang="es-ES" sz="2000" b="1" dirty="0" smtClean="0">
                <a:solidFill>
                  <a:srgbClr val="0070C0"/>
                </a:solidFill>
              </a:rPr>
              <a:t>():</a:t>
            </a:r>
            <a:r>
              <a:rPr lang="es-ES" sz="2000" b="1" dirty="0">
                <a:solidFill>
                  <a:srgbClr val="0070C0"/>
                </a:solidFill>
              </a:rPr>
              <a:t>entero</a:t>
            </a:r>
            <a:endParaRPr lang="es-AR" sz="2000" b="1" dirty="0">
              <a:solidFill>
                <a:srgbClr val="0070C0"/>
              </a:solidFill>
            </a:endParaRPr>
          </a:p>
          <a:p>
            <a:r>
              <a:rPr lang="es-ES" sz="2000" b="1" dirty="0" err="1" smtClean="0">
                <a:solidFill>
                  <a:sysClr val="windowText" lastClr="000000"/>
                </a:solidFill>
              </a:rPr>
              <a:t>estaLlena</a:t>
            </a:r>
            <a:r>
              <a:rPr lang="es-ES" sz="2000" b="1" dirty="0" smtClean="0">
                <a:solidFill>
                  <a:sysClr val="windowText" lastClr="000000"/>
                </a:solidFill>
              </a:rPr>
              <a:t>():</a:t>
            </a:r>
            <a:r>
              <a:rPr lang="es-ES" sz="2000" b="1" dirty="0">
                <a:solidFill>
                  <a:sysClr val="windowText" lastClr="000000"/>
                </a:solidFill>
              </a:rPr>
              <a:t>entero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AR" sz="2000" b="1" dirty="0" smtClean="0">
                <a:solidFill>
                  <a:sysClr val="windowText" lastClr="000000"/>
                </a:solidFill>
              </a:rPr>
              <a:t>pertenece </a:t>
            </a:r>
            <a:r>
              <a:rPr lang="es-AR" sz="2000" b="1" dirty="0">
                <a:solidFill>
                  <a:sysClr val="windowText" lastClr="000000"/>
                </a:solidFill>
              </a:rPr>
              <a:t>(</a:t>
            </a:r>
            <a:r>
              <a:rPr lang="es-AR" sz="2000" b="1" dirty="0" err="1">
                <a:solidFill>
                  <a:srgbClr val="0070C0"/>
                </a:solidFill>
              </a:rPr>
              <a:t>c:Articulo</a:t>
            </a:r>
            <a:r>
              <a:rPr lang="es-AR" sz="2000" b="1" dirty="0">
                <a:solidFill>
                  <a:sysClr val="windowText" lastClr="000000"/>
                </a:solidFill>
              </a:rPr>
              <a:t>):</a:t>
            </a:r>
            <a:r>
              <a:rPr lang="es-AR" sz="2000" b="1" dirty="0" err="1" smtClean="0">
                <a:solidFill>
                  <a:sysClr val="windowText" lastClr="000000"/>
                </a:solidFill>
              </a:rPr>
              <a:t>boolean</a:t>
            </a:r>
            <a:endParaRPr lang="es-AR" sz="2000" b="1" dirty="0">
              <a:solidFill>
                <a:sysClr val="windowText" lastClr="000000"/>
              </a:solidFill>
            </a:endParaRPr>
          </a:p>
          <a:p>
            <a:r>
              <a:rPr lang="es-AR" sz="2000" b="1" dirty="0" err="1" smtClean="0">
                <a:solidFill>
                  <a:srgbClr val="FF0000"/>
                </a:solidFill>
              </a:rPr>
              <a:t>unAnio</a:t>
            </a:r>
            <a:r>
              <a:rPr lang="es-AR" sz="2000" b="1" dirty="0" smtClean="0">
                <a:solidFill>
                  <a:srgbClr val="FF0000"/>
                </a:solidFill>
              </a:rPr>
              <a:t>(</a:t>
            </a:r>
            <a:r>
              <a:rPr lang="es-AR" sz="2000" b="1" dirty="0">
                <a:solidFill>
                  <a:srgbClr val="FF0000"/>
                </a:solidFill>
              </a:rPr>
              <a:t>a</a:t>
            </a:r>
            <a:r>
              <a:rPr lang="es-AR" sz="2000" b="1" dirty="0" smtClean="0">
                <a:solidFill>
                  <a:srgbClr val="FF0000"/>
                </a:solidFill>
              </a:rPr>
              <a:t>:entero</a:t>
            </a:r>
            <a:r>
              <a:rPr lang="es-AR" sz="2000" b="1" dirty="0">
                <a:solidFill>
                  <a:srgbClr val="FF0000"/>
                </a:solidFill>
              </a:rPr>
              <a:t>):</a:t>
            </a:r>
            <a:r>
              <a:rPr lang="es-AR" sz="2000" b="1" dirty="0" smtClean="0">
                <a:solidFill>
                  <a:srgbClr val="FF0000"/>
                </a:solidFill>
              </a:rPr>
              <a:t>Inventario</a:t>
            </a:r>
          </a:p>
        </p:txBody>
      </p:sp>
    </p:spTree>
    <p:extLst>
      <p:ext uri="{BB962C8B-B14F-4D97-AF65-F5344CB8AC3E}">
        <p14:creationId xmlns:p14="http://schemas.microsoft.com/office/powerpoint/2010/main" val="102511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4796</TotalTime>
  <Words>2521</Words>
  <Application>Microsoft Office PowerPoint</Application>
  <PresentationFormat>Presentación en pantalla (4:3)</PresentationFormat>
  <Paragraphs>490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Adyacencia</vt:lpstr>
      <vt:lpstr>Introducción a la Programación Orientada a Objetos  Sonia Rueda   Genericidad 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  <vt:lpstr>Genericidad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Introducción a la Programación Orientada a Objetos</dc:title>
  <dc:creator>Sonia V. Rueda</dc:creator>
  <cp:lastModifiedBy>Sonia V. Rueda</cp:lastModifiedBy>
  <cp:revision>321</cp:revision>
  <dcterms:created xsi:type="dcterms:W3CDTF">2015-08-15T12:30:20Z</dcterms:created>
  <dcterms:modified xsi:type="dcterms:W3CDTF">2019-11-19T20:26:12Z</dcterms:modified>
</cp:coreProperties>
</file>